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87" r:id="rId4"/>
    <p:sldId id="288" r:id="rId5"/>
    <p:sldId id="258" r:id="rId6"/>
    <p:sldId id="289" r:id="rId7"/>
    <p:sldId id="291" r:id="rId8"/>
    <p:sldId id="306" r:id="rId9"/>
    <p:sldId id="307" r:id="rId10"/>
    <p:sldId id="290" r:id="rId11"/>
    <p:sldId id="304" r:id="rId12"/>
    <p:sldId id="292" r:id="rId13"/>
    <p:sldId id="293" r:id="rId14"/>
    <p:sldId id="294" r:id="rId15"/>
    <p:sldId id="295" r:id="rId16"/>
    <p:sldId id="296" r:id="rId17"/>
    <p:sldId id="297" r:id="rId18"/>
    <p:sldId id="315" r:id="rId19"/>
    <p:sldId id="298" r:id="rId20"/>
    <p:sldId id="309" r:id="rId21"/>
    <p:sldId id="299" r:id="rId22"/>
    <p:sldId id="310" r:id="rId23"/>
    <p:sldId id="311" r:id="rId24"/>
    <p:sldId id="312" r:id="rId25"/>
    <p:sldId id="313" r:id="rId26"/>
    <p:sldId id="314" r:id="rId27"/>
    <p:sldId id="301" r:id="rId28"/>
    <p:sldId id="305" r:id="rId29"/>
    <p:sldId id="285" r:id="rId3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807E"/>
    <a:srgbClr val="385723"/>
    <a:srgbClr val="9BAB91"/>
    <a:srgbClr val="F9C575"/>
    <a:srgbClr val="8E1902"/>
    <a:srgbClr val="843C0C"/>
    <a:srgbClr val="000000"/>
    <a:srgbClr val="AB3A0D"/>
    <a:srgbClr val="1F4E79"/>
    <a:srgbClr val="FFEC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98" autoAdjust="0"/>
    <p:restoredTop sz="85076" autoAdjust="0"/>
  </p:normalViewPr>
  <p:slideViewPr>
    <p:cSldViewPr snapToGrid="0">
      <p:cViewPr varScale="1">
        <p:scale>
          <a:sx n="108" d="100"/>
          <a:sy n="108" d="100"/>
        </p:scale>
        <p:origin x="21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guelet-Meystre Gregory" userId="230fd345-fd49-49f3-9a70-e9004bf43a6a" providerId="ADAL" clId="{3599D201-1563-4D4B-A36E-19D5A34F2A4F}"/>
    <pc:docChg chg="custSel modSld">
      <pc:chgData name="Huguelet-Meystre Gregory" userId="230fd345-fd49-49f3-9a70-e9004bf43a6a" providerId="ADAL" clId="{3599D201-1563-4D4B-A36E-19D5A34F2A4F}" dt="2023-06-28T22:00:39.985" v="3" actId="729"/>
      <pc:docMkLst>
        <pc:docMk/>
      </pc:docMkLst>
      <pc:sldChg chg="addSp delSp modSp mod">
        <pc:chgData name="Huguelet-Meystre Gregory" userId="230fd345-fd49-49f3-9a70-e9004bf43a6a" providerId="ADAL" clId="{3599D201-1563-4D4B-A36E-19D5A34F2A4F}" dt="2023-06-28T17:29:50.585" v="1" actId="478"/>
        <pc:sldMkLst>
          <pc:docMk/>
          <pc:sldMk cId="2636501831" sldId="298"/>
        </pc:sldMkLst>
        <pc:spChg chg="del">
          <ac:chgData name="Huguelet-Meystre Gregory" userId="230fd345-fd49-49f3-9a70-e9004bf43a6a" providerId="ADAL" clId="{3599D201-1563-4D4B-A36E-19D5A34F2A4F}" dt="2023-06-28T17:29:46.886" v="0" actId="478"/>
          <ac:spMkLst>
            <pc:docMk/>
            <pc:sldMk cId="2636501831" sldId="298"/>
            <ac:spMk id="5" creationId="{5B352017-DBED-CEDE-3239-A64DBB91F6BF}"/>
          </ac:spMkLst>
        </pc:spChg>
        <pc:spChg chg="add del mod">
          <ac:chgData name="Huguelet-Meystre Gregory" userId="230fd345-fd49-49f3-9a70-e9004bf43a6a" providerId="ADAL" clId="{3599D201-1563-4D4B-A36E-19D5A34F2A4F}" dt="2023-06-28T17:29:50.585" v="1" actId="478"/>
          <ac:spMkLst>
            <pc:docMk/>
            <pc:sldMk cId="2636501831" sldId="298"/>
            <ac:spMk id="9" creationId="{B4BB6B23-5B76-0AC2-762F-25763092C348}"/>
          </ac:spMkLst>
        </pc:spChg>
      </pc:sldChg>
      <pc:sldChg chg="mod modShow">
        <pc:chgData name="Huguelet-Meystre Gregory" userId="230fd345-fd49-49f3-9a70-e9004bf43a6a" providerId="ADAL" clId="{3599D201-1563-4D4B-A36E-19D5A34F2A4F}" dt="2023-06-28T22:00:36.032" v="2" actId="729"/>
        <pc:sldMkLst>
          <pc:docMk/>
          <pc:sldMk cId="2417649341" sldId="306"/>
        </pc:sldMkLst>
      </pc:sldChg>
      <pc:sldChg chg="mod modShow">
        <pc:chgData name="Huguelet-Meystre Gregory" userId="230fd345-fd49-49f3-9a70-e9004bf43a6a" providerId="ADAL" clId="{3599D201-1563-4D4B-A36E-19D5A34F2A4F}" dt="2023-06-28T22:00:39.985" v="3" actId="729"/>
        <pc:sldMkLst>
          <pc:docMk/>
          <pc:sldMk cId="3100411981" sldId="307"/>
        </pc:sldMkLst>
      </pc:sldChg>
    </pc:docChg>
  </pc:docChgLst>
  <pc:docChgLst>
    <pc:chgData name="Huguelet-Meystre Gregory" userId="230fd345-fd49-49f3-9a70-e9004bf43a6a" providerId="ADAL" clId="{ED268403-B181-4496-BC01-3D63D5F25C85}"/>
    <pc:docChg chg="undo custSel addSld delSld modSld sldOrd">
      <pc:chgData name="Huguelet-Meystre Gregory" userId="230fd345-fd49-49f3-9a70-e9004bf43a6a" providerId="ADAL" clId="{ED268403-B181-4496-BC01-3D63D5F25C85}" dt="2023-06-19T20:30:12.561" v="2829" actId="20577"/>
      <pc:docMkLst>
        <pc:docMk/>
      </pc:docMkLst>
      <pc:sldChg chg="del">
        <pc:chgData name="Huguelet-Meystre Gregory" userId="230fd345-fd49-49f3-9a70-e9004bf43a6a" providerId="ADAL" clId="{ED268403-B181-4496-BC01-3D63D5F25C85}" dt="2023-06-19T20:29:52.086" v="2816" actId="47"/>
        <pc:sldMkLst>
          <pc:docMk/>
          <pc:sldMk cId="904790270" sldId="259"/>
        </pc:sldMkLst>
      </pc:sldChg>
      <pc:sldChg chg="del">
        <pc:chgData name="Huguelet-Meystre Gregory" userId="230fd345-fd49-49f3-9a70-e9004bf43a6a" providerId="ADAL" clId="{ED268403-B181-4496-BC01-3D63D5F25C85}" dt="2023-06-19T20:29:52.086" v="2816" actId="47"/>
        <pc:sldMkLst>
          <pc:docMk/>
          <pc:sldMk cId="3345289882" sldId="260"/>
        </pc:sldMkLst>
      </pc:sldChg>
      <pc:sldChg chg="del">
        <pc:chgData name="Huguelet-Meystre Gregory" userId="230fd345-fd49-49f3-9a70-e9004bf43a6a" providerId="ADAL" clId="{ED268403-B181-4496-BC01-3D63D5F25C85}" dt="2023-06-19T20:29:52.086" v="2816" actId="47"/>
        <pc:sldMkLst>
          <pc:docMk/>
          <pc:sldMk cId="4180942967" sldId="261"/>
        </pc:sldMkLst>
      </pc:sldChg>
      <pc:sldChg chg="del">
        <pc:chgData name="Huguelet-Meystre Gregory" userId="230fd345-fd49-49f3-9a70-e9004bf43a6a" providerId="ADAL" clId="{ED268403-B181-4496-BC01-3D63D5F25C85}" dt="2023-06-19T20:29:52.086" v="2816" actId="47"/>
        <pc:sldMkLst>
          <pc:docMk/>
          <pc:sldMk cId="2402077160" sldId="262"/>
        </pc:sldMkLst>
      </pc:sldChg>
      <pc:sldChg chg="del">
        <pc:chgData name="Huguelet-Meystre Gregory" userId="230fd345-fd49-49f3-9a70-e9004bf43a6a" providerId="ADAL" clId="{ED268403-B181-4496-BC01-3D63D5F25C85}" dt="2023-06-19T20:29:52.086" v="2816" actId="47"/>
        <pc:sldMkLst>
          <pc:docMk/>
          <pc:sldMk cId="2901728734" sldId="263"/>
        </pc:sldMkLst>
      </pc:sldChg>
      <pc:sldChg chg="del">
        <pc:chgData name="Huguelet-Meystre Gregory" userId="230fd345-fd49-49f3-9a70-e9004bf43a6a" providerId="ADAL" clId="{ED268403-B181-4496-BC01-3D63D5F25C85}" dt="2023-06-19T20:29:52.086" v="2816" actId="47"/>
        <pc:sldMkLst>
          <pc:docMk/>
          <pc:sldMk cId="1618382280" sldId="264"/>
        </pc:sldMkLst>
      </pc:sldChg>
      <pc:sldChg chg="del">
        <pc:chgData name="Huguelet-Meystre Gregory" userId="230fd345-fd49-49f3-9a70-e9004bf43a6a" providerId="ADAL" clId="{ED268403-B181-4496-BC01-3D63D5F25C85}" dt="2023-06-19T20:29:52.086" v="2816" actId="47"/>
        <pc:sldMkLst>
          <pc:docMk/>
          <pc:sldMk cId="2547120073" sldId="265"/>
        </pc:sldMkLst>
      </pc:sldChg>
      <pc:sldChg chg="del">
        <pc:chgData name="Huguelet-Meystre Gregory" userId="230fd345-fd49-49f3-9a70-e9004bf43a6a" providerId="ADAL" clId="{ED268403-B181-4496-BC01-3D63D5F25C85}" dt="2023-06-19T20:29:52.086" v="2816" actId="47"/>
        <pc:sldMkLst>
          <pc:docMk/>
          <pc:sldMk cId="1945215690" sldId="266"/>
        </pc:sldMkLst>
      </pc:sldChg>
      <pc:sldChg chg="del">
        <pc:chgData name="Huguelet-Meystre Gregory" userId="230fd345-fd49-49f3-9a70-e9004bf43a6a" providerId="ADAL" clId="{ED268403-B181-4496-BC01-3D63D5F25C85}" dt="2023-06-19T20:29:52.086" v="2816" actId="47"/>
        <pc:sldMkLst>
          <pc:docMk/>
          <pc:sldMk cId="327753142" sldId="267"/>
        </pc:sldMkLst>
      </pc:sldChg>
      <pc:sldChg chg="del">
        <pc:chgData name="Huguelet-Meystre Gregory" userId="230fd345-fd49-49f3-9a70-e9004bf43a6a" providerId="ADAL" clId="{ED268403-B181-4496-BC01-3D63D5F25C85}" dt="2023-06-19T20:29:52.086" v="2816" actId="47"/>
        <pc:sldMkLst>
          <pc:docMk/>
          <pc:sldMk cId="2565815689" sldId="268"/>
        </pc:sldMkLst>
      </pc:sldChg>
      <pc:sldChg chg="del">
        <pc:chgData name="Huguelet-Meystre Gregory" userId="230fd345-fd49-49f3-9a70-e9004bf43a6a" providerId="ADAL" clId="{ED268403-B181-4496-BC01-3D63D5F25C85}" dt="2023-06-19T20:29:52.086" v="2816" actId="47"/>
        <pc:sldMkLst>
          <pc:docMk/>
          <pc:sldMk cId="4221982647" sldId="269"/>
        </pc:sldMkLst>
      </pc:sldChg>
      <pc:sldChg chg="del">
        <pc:chgData name="Huguelet-Meystre Gregory" userId="230fd345-fd49-49f3-9a70-e9004bf43a6a" providerId="ADAL" clId="{ED268403-B181-4496-BC01-3D63D5F25C85}" dt="2023-06-19T20:29:52.086" v="2816" actId="47"/>
        <pc:sldMkLst>
          <pc:docMk/>
          <pc:sldMk cId="320763499" sldId="270"/>
        </pc:sldMkLst>
      </pc:sldChg>
      <pc:sldChg chg="del">
        <pc:chgData name="Huguelet-Meystre Gregory" userId="230fd345-fd49-49f3-9a70-e9004bf43a6a" providerId="ADAL" clId="{ED268403-B181-4496-BC01-3D63D5F25C85}" dt="2023-06-19T20:29:52.086" v="2816" actId="47"/>
        <pc:sldMkLst>
          <pc:docMk/>
          <pc:sldMk cId="1260323662" sldId="271"/>
        </pc:sldMkLst>
      </pc:sldChg>
      <pc:sldChg chg="del">
        <pc:chgData name="Huguelet-Meystre Gregory" userId="230fd345-fd49-49f3-9a70-e9004bf43a6a" providerId="ADAL" clId="{ED268403-B181-4496-BC01-3D63D5F25C85}" dt="2023-06-19T20:29:52.086" v="2816" actId="47"/>
        <pc:sldMkLst>
          <pc:docMk/>
          <pc:sldMk cId="3986871744" sldId="272"/>
        </pc:sldMkLst>
      </pc:sldChg>
      <pc:sldChg chg="del">
        <pc:chgData name="Huguelet-Meystre Gregory" userId="230fd345-fd49-49f3-9a70-e9004bf43a6a" providerId="ADAL" clId="{ED268403-B181-4496-BC01-3D63D5F25C85}" dt="2023-06-19T20:29:52.086" v="2816" actId="47"/>
        <pc:sldMkLst>
          <pc:docMk/>
          <pc:sldMk cId="3227410728" sldId="273"/>
        </pc:sldMkLst>
      </pc:sldChg>
      <pc:sldChg chg="del">
        <pc:chgData name="Huguelet-Meystre Gregory" userId="230fd345-fd49-49f3-9a70-e9004bf43a6a" providerId="ADAL" clId="{ED268403-B181-4496-BC01-3D63D5F25C85}" dt="2023-06-19T20:29:52.086" v="2816" actId="47"/>
        <pc:sldMkLst>
          <pc:docMk/>
          <pc:sldMk cId="648731572" sldId="274"/>
        </pc:sldMkLst>
      </pc:sldChg>
      <pc:sldChg chg="del">
        <pc:chgData name="Huguelet-Meystre Gregory" userId="230fd345-fd49-49f3-9a70-e9004bf43a6a" providerId="ADAL" clId="{ED268403-B181-4496-BC01-3D63D5F25C85}" dt="2023-06-19T20:29:52.086" v="2816" actId="47"/>
        <pc:sldMkLst>
          <pc:docMk/>
          <pc:sldMk cId="1148156174" sldId="275"/>
        </pc:sldMkLst>
      </pc:sldChg>
      <pc:sldChg chg="del">
        <pc:chgData name="Huguelet-Meystre Gregory" userId="230fd345-fd49-49f3-9a70-e9004bf43a6a" providerId="ADAL" clId="{ED268403-B181-4496-BC01-3D63D5F25C85}" dt="2023-06-19T20:29:52.086" v="2816" actId="47"/>
        <pc:sldMkLst>
          <pc:docMk/>
          <pc:sldMk cId="3031454000" sldId="276"/>
        </pc:sldMkLst>
      </pc:sldChg>
      <pc:sldChg chg="del">
        <pc:chgData name="Huguelet-Meystre Gregory" userId="230fd345-fd49-49f3-9a70-e9004bf43a6a" providerId="ADAL" clId="{ED268403-B181-4496-BC01-3D63D5F25C85}" dt="2023-06-19T20:29:52.086" v="2816" actId="47"/>
        <pc:sldMkLst>
          <pc:docMk/>
          <pc:sldMk cId="2520078035" sldId="277"/>
        </pc:sldMkLst>
      </pc:sldChg>
      <pc:sldChg chg="del">
        <pc:chgData name="Huguelet-Meystre Gregory" userId="230fd345-fd49-49f3-9a70-e9004bf43a6a" providerId="ADAL" clId="{ED268403-B181-4496-BC01-3D63D5F25C85}" dt="2023-06-19T20:29:52.086" v="2816" actId="47"/>
        <pc:sldMkLst>
          <pc:docMk/>
          <pc:sldMk cId="2003334764" sldId="278"/>
        </pc:sldMkLst>
      </pc:sldChg>
      <pc:sldChg chg="del">
        <pc:chgData name="Huguelet-Meystre Gregory" userId="230fd345-fd49-49f3-9a70-e9004bf43a6a" providerId="ADAL" clId="{ED268403-B181-4496-BC01-3D63D5F25C85}" dt="2023-06-19T20:29:52.086" v="2816" actId="47"/>
        <pc:sldMkLst>
          <pc:docMk/>
          <pc:sldMk cId="2236226673" sldId="279"/>
        </pc:sldMkLst>
      </pc:sldChg>
      <pc:sldChg chg="del">
        <pc:chgData name="Huguelet-Meystre Gregory" userId="230fd345-fd49-49f3-9a70-e9004bf43a6a" providerId="ADAL" clId="{ED268403-B181-4496-BC01-3D63D5F25C85}" dt="2023-06-19T20:29:52.086" v="2816" actId="47"/>
        <pc:sldMkLst>
          <pc:docMk/>
          <pc:sldMk cId="3231840603" sldId="280"/>
        </pc:sldMkLst>
      </pc:sldChg>
      <pc:sldChg chg="del">
        <pc:chgData name="Huguelet-Meystre Gregory" userId="230fd345-fd49-49f3-9a70-e9004bf43a6a" providerId="ADAL" clId="{ED268403-B181-4496-BC01-3D63D5F25C85}" dt="2023-06-19T20:29:52.086" v="2816" actId="47"/>
        <pc:sldMkLst>
          <pc:docMk/>
          <pc:sldMk cId="1117877020" sldId="281"/>
        </pc:sldMkLst>
      </pc:sldChg>
      <pc:sldChg chg="del">
        <pc:chgData name="Huguelet-Meystre Gregory" userId="230fd345-fd49-49f3-9a70-e9004bf43a6a" providerId="ADAL" clId="{ED268403-B181-4496-BC01-3D63D5F25C85}" dt="2023-06-19T20:29:52.086" v="2816" actId="47"/>
        <pc:sldMkLst>
          <pc:docMk/>
          <pc:sldMk cId="2274536864" sldId="283"/>
        </pc:sldMkLst>
      </pc:sldChg>
      <pc:sldChg chg="del">
        <pc:chgData name="Huguelet-Meystre Gregory" userId="230fd345-fd49-49f3-9a70-e9004bf43a6a" providerId="ADAL" clId="{ED268403-B181-4496-BC01-3D63D5F25C85}" dt="2023-06-19T20:29:52.086" v="2816" actId="47"/>
        <pc:sldMkLst>
          <pc:docMk/>
          <pc:sldMk cId="3111065040" sldId="284"/>
        </pc:sldMkLst>
      </pc:sldChg>
      <pc:sldChg chg="addSp delSp modSp mod">
        <pc:chgData name="Huguelet-Meystre Gregory" userId="230fd345-fd49-49f3-9a70-e9004bf43a6a" providerId="ADAL" clId="{ED268403-B181-4496-BC01-3D63D5F25C85}" dt="2023-06-19T20:30:12.561" v="2829" actId="20577"/>
        <pc:sldMkLst>
          <pc:docMk/>
          <pc:sldMk cId="2751013761" sldId="285"/>
        </pc:sldMkLst>
        <pc:spChg chg="add mod">
          <ac:chgData name="Huguelet-Meystre Gregory" userId="230fd345-fd49-49f3-9a70-e9004bf43a6a" providerId="ADAL" clId="{ED268403-B181-4496-BC01-3D63D5F25C85}" dt="2023-06-19T20:30:12.561" v="2829" actId="20577"/>
          <ac:spMkLst>
            <pc:docMk/>
            <pc:sldMk cId="2751013761" sldId="285"/>
            <ac:spMk id="3" creationId="{E1999337-2FE0-C4ED-E420-2647FE1AC88C}"/>
          </ac:spMkLst>
        </pc:spChg>
        <pc:spChg chg="del">
          <ac:chgData name="Huguelet-Meystre Gregory" userId="230fd345-fd49-49f3-9a70-e9004bf43a6a" providerId="ADAL" clId="{ED268403-B181-4496-BC01-3D63D5F25C85}" dt="2023-06-19T20:30:04.621" v="2817" actId="478"/>
          <ac:spMkLst>
            <pc:docMk/>
            <pc:sldMk cId="2751013761" sldId="285"/>
            <ac:spMk id="4" creationId="{B1411E09-80E5-C330-B4FA-F8E918CE2F1C}"/>
          </ac:spMkLst>
        </pc:spChg>
        <pc:spChg chg="add mod">
          <ac:chgData name="Huguelet-Meystre Gregory" userId="230fd345-fd49-49f3-9a70-e9004bf43a6a" providerId="ADAL" clId="{ED268403-B181-4496-BC01-3D63D5F25C85}" dt="2023-06-19T20:30:05.075" v="2818"/>
          <ac:spMkLst>
            <pc:docMk/>
            <pc:sldMk cId="2751013761" sldId="285"/>
            <ac:spMk id="9" creationId="{AC1A2BB3-2B88-F73A-BAF4-DDF2F64E5CEF}"/>
          </ac:spMkLst>
        </pc:spChg>
        <pc:picChg chg="add mod">
          <ac:chgData name="Huguelet-Meystre Gregory" userId="230fd345-fd49-49f3-9a70-e9004bf43a6a" providerId="ADAL" clId="{ED268403-B181-4496-BC01-3D63D5F25C85}" dt="2023-06-19T20:30:05.075" v="2818"/>
          <ac:picMkLst>
            <pc:docMk/>
            <pc:sldMk cId="2751013761" sldId="285"/>
            <ac:picMk id="2" creationId="{2784267D-282A-48DC-C3D9-20FD29B1D794}"/>
          </ac:picMkLst>
        </pc:picChg>
        <pc:picChg chg="add mod">
          <ac:chgData name="Huguelet-Meystre Gregory" userId="230fd345-fd49-49f3-9a70-e9004bf43a6a" providerId="ADAL" clId="{ED268403-B181-4496-BC01-3D63D5F25C85}" dt="2023-06-19T20:30:05.075" v="2818"/>
          <ac:picMkLst>
            <pc:docMk/>
            <pc:sldMk cId="2751013761" sldId="285"/>
            <ac:picMk id="11" creationId="{8088F38C-50E3-E038-3848-D508BABAC013}"/>
          </ac:picMkLst>
        </pc:picChg>
        <pc:picChg chg="add mod">
          <ac:chgData name="Huguelet-Meystre Gregory" userId="230fd345-fd49-49f3-9a70-e9004bf43a6a" providerId="ADAL" clId="{ED268403-B181-4496-BC01-3D63D5F25C85}" dt="2023-06-19T20:30:05.075" v="2818"/>
          <ac:picMkLst>
            <pc:docMk/>
            <pc:sldMk cId="2751013761" sldId="285"/>
            <ac:picMk id="12" creationId="{C0A43407-3365-3E25-FFCC-D87C252985D0}"/>
          </ac:picMkLst>
        </pc:picChg>
      </pc:sldChg>
      <pc:sldChg chg="del">
        <pc:chgData name="Huguelet-Meystre Gregory" userId="230fd345-fd49-49f3-9a70-e9004bf43a6a" providerId="ADAL" clId="{ED268403-B181-4496-BC01-3D63D5F25C85}" dt="2023-06-19T20:29:52.086" v="2816" actId="47"/>
        <pc:sldMkLst>
          <pc:docMk/>
          <pc:sldMk cId="1860331804" sldId="286"/>
        </pc:sldMkLst>
      </pc:sldChg>
      <pc:sldChg chg="addSp delSp modSp add mod">
        <pc:chgData name="Huguelet-Meystre Gregory" userId="230fd345-fd49-49f3-9a70-e9004bf43a6a" providerId="ADAL" clId="{ED268403-B181-4496-BC01-3D63D5F25C85}" dt="2023-06-19T19:58:27.511" v="205" actId="20577"/>
        <pc:sldMkLst>
          <pc:docMk/>
          <pc:sldMk cId="2636501831" sldId="298"/>
        </pc:sldMkLst>
        <pc:spChg chg="add mod">
          <ac:chgData name="Huguelet-Meystre Gregory" userId="230fd345-fd49-49f3-9a70-e9004bf43a6a" providerId="ADAL" clId="{ED268403-B181-4496-BC01-3D63D5F25C85}" dt="2023-06-19T19:58:27.511" v="205" actId="20577"/>
          <ac:spMkLst>
            <pc:docMk/>
            <pc:sldMk cId="2636501831" sldId="298"/>
            <ac:spMk id="5" creationId="{5B352017-DBED-CEDE-3239-A64DBB91F6BF}"/>
          </ac:spMkLst>
        </pc:spChg>
        <pc:spChg chg="mod">
          <ac:chgData name="Huguelet-Meystre Gregory" userId="230fd345-fd49-49f3-9a70-e9004bf43a6a" providerId="ADAL" clId="{ED268403-B181-4496-BC01-3D63D5F25C85}" dt="2023-06-19T19:56:20.964" v="41" actId="6549"/>
          <ac:spMkLst>
            <pc:docMk/>
            <pc:sldMk cId="2636501831" sldId="298"/>
            <ac:spMk id="7" creationId="{8E78D0B8-FE02-CBE3-024E-7991BD54D67C}"/>
          </ac:spMkLst>
        </pc:spChg>
        <pc:picChg chg="add mod modCrop">
          <ac:chgData name="Huguelet-Meystre Gregory" userId="230fd345-fd49-49f3-9a70-e9004bf43a6a" providerId="ADAL" clId="{ED268403-B181-4496-BC01-3D63D5F25C85}" dt="2023-06-19T19:56:02.010" v="12" actId="1076"/>
          <ac:picMkLst>
            <pc:docMk/>
            <pc:sldMk cId="2636501831" sldId="298"/>
            <ac:picMk id="4" creationId="{6DEF267A-909C-9334-504E-331ADC6875FE}"/>
          </ac:picMkLst>
        </pc:picChg>
        <pc:picChg chg="mod modCrop">
          <ac:chgData name="Huguelet-Meystre Gregory" userId="230fd345-fd49-49f3-9a70-e9004bf43a6a" providerId="ADAL" clId="{ED268403-B181-4496-BC01-3D63D5F25C85}" dt="2023-06-19T19:57:53.512" v="150" actId="1076"/>
          <ac:picMkLst>
            <pc:docMk/>
            <pc:sldMk cId="2636501831" sldId="298"/>
            <ac:picMk id="9" creationId="{BEBDAB4E-0EA2-1FBA-8D96-0293723A80E8}"/>
          </ac:picMkLst>
        </pc:picChg>
        <pc:picChg chg="del">
          <ac:chgData name="Huguelet-Meystre Gregory" userId="230fd345-fd49-49f3-9a70-e9004bf43a6a" providerId="ADAL" clId="{ED268403-B181-4496-BC01-3D63D5F25C85}" dt="2023-06-19T19:55:05.121" v="4" actId="478"/>
          <ac:picMkLst>
            <pc:docMk/>
            <pc:sldMk cId="2636501831" sldId="298"/>
            <ac:picMk id="13" creationId="{28477C98-41E6-078B-BE07-5E5339ADE530}"/>
          </ac:picMkLst>
        </pc:picChg>
      </pc:sldChg>
      <pc:sldChg chg="addSp delSp modSp add mod ord">
        <pc:chgData name="Huguelet-Meystre Gregory" userId="230fd345-fd49-49f3-9a70-e9004bf43a6a" providerId="ADAL" clId="{ED268403-B181-4496-BC01-3D63D5F25C85}" dt="2023-06-19T20:12:22.064" v="1355" actId="20577"/>
        <pc:sldMkLst>
          <pc:docMk/>
          <pc:sldMk cId="1695344138" sldId="299"/>
        </pc:sldMkLst>
        <pc:spChg chg="del mod">
          <ac:chgData name="Huguelet-Meystre Gregory" userId="230fd345-fd49-49f3-9a70-e9004bf43a6a" providerId="ADAL" clId="{ED268403-B181-4496-BC01-3D63D5F25C85}" dt="2023-06-19T19:58:47.149" v="206" actId="478"/>
          <ac:spMkLst>
            <pc:docMk/>
            <pc:sldMk cId="1695344138" sldId="299"/>
            <ac:spMk id="2" creationId="{42E032BF-7DB2-AA49-18E3-97F6C56679A1}"/>
          </ac:spMkLst>
        </pc:spChg>
        <pc:spChg chg="add del mod">
          <ac:chgData name="Huguelet-Meystre Gregory" userId="230fd345-fd49-49f3-9a70-e9004bf43a6a" providerId="ADAL" clId="{ED268403-B181-4496-BC01-3D63D5F25C85}" dt="2023-06-19T19:58:49.238" v="208" actId="478"/>
          <ac:spMkLst>
            <pc:docMk/>
            <pc:sldMk cId="1695344138" sldId="299"/>
            <ac:spMk id="5" creationId="{DC002A1B-DEF7-B370-6A73-1AE84C10111F}"/>
          </ac:spMkLst>
        </pc:spChg>
        <pc:spChg chg="add mod">
          <ac:chgData name="Huguelet-Meystre Gregory" userId="230fd345-fd49-49f3-9a70-e9004bf43a6a" providerId="ADAL" clId="{ED268403-B181-4496-BC01-3D63D5F25C85}" dt="2023-06-19T20:06:38.853" v="893" actId="20577"/>
          <ac:spMkLst>
            <pc:docMk/>
            <pc:sldMk cId="1695344138" sldId="299"/>
            <ac:spMk id="6" creationId="{C3B45DD2-CFD2-F153-C699-C5ECB84DF0A9}"/>
          </ac:spMkLst>
        </pc:spChg>
        <pc:spChg chg="mod">
          <ac:chgData name="Huguelet-Meystre Gregory" userId="230fd345-fd49-49f3-9a70-e9004bf43a6a" providerId="ADAL" clId="{ED268403-B181-4496-BC01-3D63D5F25C85}" dt="2023-06-19T20:12:22.064" v="1355" actId="20577"/>
          <ac:spMkLst>
            <pc:docMk/>
            <pc:sldMk cId="1695344138" sldId="299"/>
            <ac:spMk id="7" creationId="{8E78D0B8-FE02-CBE3-024E-7991BD54D67C}"/>
          </ac:spMkLst>
        </pc:spChg>
        <pc:picChg chg="del">
          <ac:chgData name="Huguelet-Meystre Gregory" userId="230fd345-fd49-49f3-9a70-e9004bf43a6a" providerId="ADAL" clId="{ED268403-B181-4496-BC01-3D63D5F25C85}" dt="2023-06-19T19:56:45.219" v="61" actId="478"/>
          <ac:picMkLst>
            <pc:docMk/>
            <pc:sldMk cId="1695344138" sldId="299"/>
            <ac:picMk id="8196" creationId="{08D7BA24-A042-8A01-D86E-920B196E83C3}"/>
          </ac:picMkLst>
        </pc:picChg>
      </pc:sldChg>
      <pc:sldChg chg="modSp add mod">
        <pc:chgData name="Huguelet-Meystre Gregory" userId="230fd345-fd49-49f3-9a70-e9004bf43a6a" providerId="ADAL" clId="{ED268403-B181-4496-BC01-3D63D5F25C85}" dt="2023-06-19T20:12:30.425" v="1374" actId="20577"/>
        <pc:sldMkLst>
          <pc:docMk/>
          <pc:sldMk cId="2688495122" sldId="300"/>
        </pc:sldMkLst>
        <pc:spChg chg="mod">
          <ac:chgData name="Huguelet-Meystre Gregory" userId="230fd345-fd49-49f3-9a70-e9004bf43a6a" providerId="ADAL" clId="{ED268403-B181-4496-BC01-3D63D5F25C85}" dt="2023-06-19T20:11:45.260" v="1333" actId="20577"/>
          <ac:spMkLst>
            <pc:docMk/>
            <pc:sldMk cId="2688495122" sldId="300"/>
            <ac:spMk id="6" creationId="{C3B45DD2-CFD2-F153-C699-C5ECB84DF0A9}"/>
          </ac:spMkLst>
        </pc:spChg>
        <pc:spChg chg="mod">
          <ac:chgData name="Huguelet-Meystre Gregory" userId="230fd345-fd49-49f3-9a70-e9004bf43a6a" providerId="ADAL" clId="{ED268403-B181-4496-BC01-3D63D5F25C85}" dt="2023-06-19T20:12:30.425" v="1374" actId="20577"/>
          <ac:spMkLst>
            <pc:docMk/>
            <pc:sldMk cId="2688495122" sldId="300"/>
            <ac:spMk id="7" creationId="{8E78D0B8-FE02-CBE3-024E-7991BD54D67C}"/>
          </ac:spMkLst>
        </pc:spChg>
      </pc:sldChg>
      <pc:sldChg chg="modSp add mod">
        <pc:chgData name="Huguelet-Meystre Gregory" userId="230fd345-fd49-49f3-9a70-e9004bf43a6a" providerId="ADAL" clId="{ED268403-B181-4496-BC01-3D63D5F25C85}" dt="2023-06-19T20:18:51.273" v="2279" actId="20577"/>
        <pc:sldMkLst>
          <pc:docMk/>
          <pc:sldMk cId="1182675754" sldId="301"/>
        </pc:sldMkLst>
        <pc:spChg chg="mod">
          <ac:chgData name="Huguelet-Meystre Gregory" userId="230fd345-fd49-49f3-9a70-e9004bf43a6a" providerId="ADAL" clId="{ED268403-B181-4496-BC01-3D63D5F25C85}" dt="2023-06-19T20:18:51.273" v="2279" actId="20577"/>
          <ac:spMkLst>
            <pc:docMk/>
            <pc:sldMk cId="1182675754" sldId="301"/>
            <ac:spMk id="6" creationId="{C3B45DD2-CFD2-F153-C699-C5ECB84DF0A9}"/>
          </ac:spMkLst>
        </pc:spChg>
        <pc:spChg chg="mod">
          <ac:chgData name="Huguelet-Meystre Gregory" userId="230fd345-fd49-49f3-9a70-e9004bf43a6a" providerId="ADAL" clId="{ED268403-B181-4496-BC01-3D63D5F25C85}" dt="2023-06-19T20:12:48.830" v="1398" actId="20577"/>
          <ac:spMkLst>
            <pc:docMk/>
            <pc:sldMk cId="1182675754" sldId="301"/>
            <ac:spMk id="7" creationId="{8E78D0B8-FE02-CBE3-024E-7991BD54D67C}"/>
          </ac:spMkLst>
        </pc:spChg>
      </pc:sldChg>
      <pc:sldChg chg="add del">
        <pc:chgData name="Huguelet-Meystre Gregory" userId="230fd345-fd49-49f3-9a70-e9004bf43a6a" providerId="ADAL" clId="{ED268403-B181-4496-BC01-3D63D5F25C85}" dt="2023-06-19T20:12:37.958" v="1375" actId="47"/>
        <pc:sldMkLst>
          <pc:docMk/>
          <pc:sldMk cId="2225408851" sldId="301"/>
        </pc:sldMkLst>
      </pc:sldChg>
      <pc:sldChg chg="addSp delSp modSp add mod">
        <pc:chgData name="Huguelet-Meystre Gregory" userId="230fd345-fd49-49f3-9a70-e9004bf43a6a" providerId="ADAL" clId="{ED268403-B181-4496-BC01-3D63D5F25C85}" dt="2023-06-19T20:23:35.381" v="2633" actId="1076"/>
        <pc:sldMkLst>
          <pc:docMk/>
          <pc:sldMk cId="712047291" sldId="302"/>
        </pc:sldMkLst>
        <pc:spChg chg="del mod">
          <ac:chgData name="Huguelet-Meystre Gregory" userId="230fd345-fd49-49f3-9a70-e9004bf43a6a" providerId="ADAL" clId="{ED268403-B181-4496-BC01-3D63D5F25C85}" dt="2023-06-19T20:23:26.796" v="2630" actId="478"/>
          <ac:spMkLst>
            <pc:docMk/>
            <pc:sldMk cId="712047291" sldId="302"/>
            <ac:spMk id="6" creationId="{C3B45DD2-CFD2-F153-C699-C5ECB84DF0A9}"/>
          </ac:spMkLst>
        </pc:spChg>
        <pc:spChg chg="mod">
          <ac:chgData name="Huguelet-Meystre Gregory" userId="230fd345-fd49-49f3-9a70-e9004bf43a6a" providerId="ADAL" clId="{ED268403-B181-4496-BC01-3D63D5F25C85}" dt="2023-06-19T20:22:24.240" v="2629" actId="6549"/>
          <ac:spMkLst>
            <pc:docMk/>
            <pc:sldMk cId="712047291" sldId="302"/>
            <ac:spMk id="7" creationId="{8E78D0B8-FE02-CBE3-024E-7991BD54D67C}"/>
          </ac:spMkLst>
        </pc:spChg>
        <pc:picChg chg="add mod">
          <ac:chgData name="Huguelet-Meystre Gregory" userId="230fd345-fd49-49f3-9a70-e9004bf43a6a" providerId="ADAL" clId="{ED268403-B181-4496-BC01-3D63D5F25C85}" dt="2023-06-19T20:23:35.381" v="2633" actId="1076"/>
          <ac:picMkLst>
            <pc:docMk/>
            <pc:sldMk cId="712047291" sldId="302"/>
            <ac:picMk id="4" creationId="{DEC4C1CB-DB91-1A8E-0B1E-ACA41A4AA477}"/>
          </ac:picMkLst>
        </pc:picChg>
      </pc:sldChg>
      <pc:sldChg chg="addSp modSp add mod">
        <pc:chgData name="Huguelet-Meystre Gregory" userId="230fd345-fd49-49f3-9a70-e9004bf43a6a" providerId="ADAL" clId="{ED268403-B181-4496-BC01-3D63D5F25C85}" dt="2023-06-19T20:25:14.193" v="2678" actId="1035"/>
        <pc:sldMkLst>
          <pc:docMk/>
          <pc:sldMk cId="272247895" sldId="303"/>
        </pc:sldMkLst>
        <pc:picChg chg="mod ord modCrop">
          <ac:chgData name="Huguelet-Meystre Gregory" userId="230fd345-fd49-49f3-9a70-e9004bf43a6a" providerId="ADAL" clId="{ED268403-B181-4496-BC01-3D63D5F25C85}" dt="2023-06-19T20:25:02.004" v="2662" actId="1076"/>
          <ac:picMkLst>
            <pc:docMk/>
            <pc:sldMk cId="272247895" sldId="303"/>
            <ac:picMk id="4" creationId="{DEC4C1CB-DB91-1A8E-0B1E-ACA41A4AA477}"/>
          </ac:picMkLst>
        </pc:picChg>
        <pc:picChg chg="add mod ord modCrop">
          <ac:chgData name="Huguelet-Meystre Gregory" userId="230fd345-fd49-49f3-9a70-e9004bf43a6a" providerId="ADAL" clId="{ED268403-B181-4496-BC01-3D63D5F25C85}" dt="2023-06-19T20:25:14.193" v="2678" actId="1035"/>
          <ac:picMkLst>
            <pc:docMk/>
            <pc:sldMk cId="272247895" sldId="303"/>
            <ac:picMk id="5" creationId="{D1070EDE-34E8-79D8-42C4-5ED407C6B8B6}"/>
          </ac:picMkLst>
        </pc:picChg>
      </pc:sldChg>
      <pc:sldChg chg="addSp delSp modSp add mod ord">
        <pc:chgData name="Huguelet-Meystre Gregory" userId="230fd345-fd49-49f3-9a70-e9004bf43a6a" providerId="ADAL" clId="{ED268403-B181-4496-BC01-3D63D5F25C85}" dt="2023-06-19T20:27:59.086" v="2769" actId="20577"/>
        <pc:sldMkLst>
          <pc:docMk/>
          <pc:sldMk cId="2930139315" sldId="304"/>
        </pc:sldMkLst>
        <pc:spChg chg="add del mod">
          <ac:chgData name="Huguelet-Meystre Gregory" userId="230fd345-fd49-49f3-9a70-e9004bf43a6a" providerId="ADAL" clId="{ED268403-B181-4496-BC01-3D63D5F25C85}" dt="2023-06-19T20:26:28.478" v="2684"/>
          <ac:spMkLst>
            <pc:docMk/>
            <pc:sldMk cId="2930139315" sldId="304"/>
            <ac:spMk id="2" creationId="{845040FD-3ECC-DB87-3E31-0D0E2D950489}"/>
          </ac:spMkLst>
        </pc:spChg>
        <pc:spChg chg="add mod">
          <ac:chgData name="Huguelet-Meystre Gregory" userId="230fd345-fd49-49f3-9a70-e9004bf43a6a" providerId="ADAL" clId="{ED268403-B181-4496-BC01-3D63D5F25C85}" dt="2023-06-19T20:27:10.235" v="2697" actId="14100"/>
          <ac:spMkLst>
            <pc:docMk/>
            <pc:sldMk cId="2930139315" sldId="304"/>
            <ac:spMk id="4" creationId="{1BA18D7B-EBA9-7A08-0A39-92AC7B82548D}"/>
          </ac:spMkLst>
        </pc:spChg>
        <pc:spChg chg="add mod">
          <ac:chgData name="Huguelet-Meystre Gregory" userId="230fd345-fd49-49f3-9a70-e9004bf43a6a" providerId="ADAL" clId="{ED268403-B181-4496-BC01-3D63D5F25C85}" dt="2023-06-19T20:27:34.901" v="2735" actId="1076"/>
          <ac:spMkLst>
            <pc:docMk/>
            <pc:sldMk cId="2930139315" sldId="304"/>
            <ac:spMk id="5" creationId="{D2261969-8C28-C9A5-BD5D-E0F9FA9681C6}"/>
          </ac:spMkLst>
        </pc:spChg>
        <pc:spChg chg="add del mod">
          <ac:chgData name="Huguelet-Meystre Gregory" userId="230fd345-fd49-49f3-9a70-e9004bf43a6a" providerId="ADAL" clId="{ED268403-B181-4496-BC01-3D63D5F25C85}" dt="2023-06-19T20:26:57.736" v="2693" actId="6549"/>
          <ac:spMkLst>
            <pc:docMk/>
            <pc:sldMk cId="2930139315" sldId="304"/>
            <ac:spMk id="6" creationId="{C3B45DD2-CFD2-F153-C699-C5ECB84DF0A9}"/>
          </ac:spMkLst>
        </pc:spChg>
        <pc:spChg chg="mod">
          <ac:chgData name="Huguelet-Meystre Gregory" userId="230fd345-fd49-49f3-9a70-e9004bf43a6a" providerId="ADAL" clId="{ED268403-B181-4496-BC01-3D63D5F25C85}" dt="2023-06-19T20:27:59.086" v="2769" actId="20577"/>
          <ac:spMkLst>
            <pc:docMk/>
            <pc:sldMk cId="2930139315" sldId="304"/>
            <ac:spMk id="7" creationId="{8E78D0B8-FE02-CBE3-024E-7991BD54D67C}"/>
          </ac:spMkLst>
        </pc:spChg>
      </pc:sldChg>
      <pc:sldChg chg="addSp delSp modSp add mod">
        <pc:chgData name="Huguelet-Meystre Gregory" userId="230fd345-fd49-49f3-9a70-e9004bf43a6a" providerId="ADAL" clId="{ED268403-B181-4496-BC01-3D63D5F25C85}" dt="2023-06-19T20:29:28.930" v="2815"/>
        <pc:sldMkLst>
          <pc:docMk/>
          <pc:sldMk cId="3768337191" sldId="305"/>
        </pc:sldMkLst>
        <pc:spChg chg="mod">
          <ac:chgData name="Huguelet-Meystre Gregory" userId="230fd345-fd49-49f3-9a70-e9004bf43a6a" providerId="ADAL" clId="{ED268403-B181-4496-BC01-3D63D5F25C85}" dt="2023-06-19T20:29:21.252" v="2812" actId="1076"/>
          <ac:spMkLst>
            <pc:docMk/>
            <pc:sldMk cId="3768337191" sldId="305"/>
            <ac:spMk id="7" creationId="{8E78D0B8-FE02-CBE3-024E-7991BD54D67C}"/>
          </ac:spMkLst>
        </pc:spChg>
        <pc:spChg chg="add del mod">
          <ac:chgData name="Huguelet-Meystre Gregory" userId="230fd345-fd49-49f3-9a70-e9004bf43a6a" providerId="ADAL" clId="{ED268403-B181-4496-BC01-3D63D5F25C85}" dt="2023-06-19T20:29:24.212" v="2813" actId="478"/>
          <ac:spMkLst>
            <pc:docMk/>
            <pc:sldMk cId="3768337191" sldId="305"/>
            <ac:spMk id="9" creationId="{54399265-B342-7C1A-C4EC-ADDA700BE96D}"/>
          </ac:spMkLst>
        </pc:spChg>
        <pc:spChg chg="add del mod">
          <ac:chgData name="Huguelet-Meystre Gregory" userId="230fd345-fd49-49f3-9a70-e9004bf43a6a" providerId="ADAL" clId="{ED268403-B181-4496-BC01-3D63D5F25C85}" dt="2023-06-19T20:29:24.212" v="2813" actId="478"/>
          <ac:spMkLst>
            <pc:docMk/>
            <pc:sldMk cId="3768337191" sldId="305"/>
            <ac:spMk id="11" creationId="{84D8C5CA-8A22-4F7C-A50E-3E560B7AC7F1}"/>
          </ac:spMkLst>
        </pc:spChg>
        <pc:spChg chg="add del mod">
          <ac:chgData name="Huguelet-Meystre Gregory" userId="230fd345-fd49-49f3-9a70-e9004bf43a6a" providerId="ADAL" clId="{ED268403-B181-4496-BC01-3D63D5F25C85}" dt="2023-06-19T20:29:26.586" v="2814" actId="478"/>
          <ac:spMkLst>
            <pc:docMk/>
            <pc:sldMk cId="3768337191" sldId="305"/>
            <ac:spMk id="13" creationId="{32FAEB94-DC83-F2DD-BC8D-CA12F543061E}"/>
          </ac:spMkLst>
        </pc:spChg>
        <pc:graphicFrameChg chg="add del mod">
          <ac:chgData name="Huguelet-Meystre Gregory" userId="230fd345-fd49-49f3-9a70-e9004bf43a6a" providerId="ADAL" clId="{ED268403-B181-4496-BC01-3D63D5F25C85}" dt="2023-06-19T20:29:19.181" v="2810" actId="478"/>
          <ac:graphicFrameMkLst>
            <pc:docMk/>
            <pc:sldMk cId="3768337191" sldId="305"/>
            <ac:graphicFrameMk id="2" creationId="{C60F6A3D-38EA-D0A3-60BE-85D98B6CD8CC}"/>
          </ac:graphicFrameMkLst>
        </pc:graphicFrameChg>
        <pc:graphicFrameChg chg="add del mod">
          <ac:chgData name="Huguelet-Meystre Gregory" userId="230fd345-fd49-49f3-9a70-e9004bf43a6a" providerId="ADAL" clId="{ED268403-B181-4496-BC01-3D63D5F25C85}" dt="2023-06-19T20:29:24.212" v="2813" actId="478"/>
          <ac:graphicFrameMkLst>
            <pc:docMk/>
            <pc:sldMk cId="3768337191" sldId="305"/>
            <ac:graphicFrameMk id="6" creationId="{3D421C83-0815-EC4F-0740-F25F860344DA}"/>
          </ac:graphicFrameMkLst>
        </pc:graphicFrameChg>
        <pc:picChg chg="del">
          <ac:chgData name="Huguelet-Meystre Gregory" userId="230fd345-fd49-49f3-9a70-e9004bf43a6a" providerId="ADAL" clId="{ED268403-B181-4496-BC01-3D63D5F25C85}" dt="2023-06-19T20:28:34.433" v="2799" actId="478"/>
          <ac:picMkLst>
            <pc:docMk/>
            <pc:sldMk cId="3768337191" sldId="305"/>
            <ac:picMk id="4" creationId="{DEC4C1CB-DB91-1A8E-0B1E-ACA41A4AA477}"/>
          </ac:picMkLst>
        </pc:picChg>
        <pc:picChg chg="del">
          <ac:chgData name="Huguelet-Meystre Gregory" userId="230fd345-fd49-49f3-9a70-e9004bf43a6a" providerId="ADAL" clId="{ED268403-B181-4496-BC01-3D63D5F25C85}" dt="2023-06-19T20:28:32.892" v="2798" actId="478"/>
          <ac:picMkLst>
            <pc:docMk/>
            <pc:sldMk cId="3768337191" sldId="305"/>
            <ac:picMk id="5" creationId="{D1070EDE-34E8-79D8-42C4-5ED407C6B8B6}"/>
          </ac:picMkLst>
        </pc:picChg>
        <pc:picChg chg="add">
          <ac:chgData name="Huguelet-Meystre Gregory" userId="230fd345-fd49-49f3-9a70-e9004bf43a6a" providerId="ADAL" clId="{ED268403-B181-4496-BC01-3D63D5F25C85}" dt="2023-06-19T20:29:28.930" v="2815"/>
          <ac:picMkLst>
            <pc:docMk/>
            <pc:sldMk cId="3768337191" sldId="305"/>
            <ac:picMk id="14" creationId="{95477210-A4D9-FF09-9920-468264E972A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H"/>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A49C88-C1D0-40F1-99B1-CEF131085DAC}" type="datetimeFigureOut">
              <a:rPr lang="fr-CH" smtClean="0"/>
              <a:t>10.08.2026</a:t>
            </a:fld>
            <a:endParaRPr lang="fr-CH"/>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H"/>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H"/>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DBD8B9-0587-44F7-A22B-B2F7C0B61672}" type="slidenum">
              <a:rPr lang="fr-CH" smtClean="0"/>
              <a:t>‹N°›</a:t>
            </a:fld>
            <a:endParaRPr lang="fr-CH"/>
          </a:p>
        </p:txBody>
      </p:sp>
    </p:spTree>
    <p:extLst>
      <p:ext uri="{BB962C8B-B14F-4D97-AF65-F5344CB8AC3E}">
        <p14:creationId xmlns:p14="http://schemas.microsoft.com/office/powerpoint/2010/main" val="2603578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dirty="0"/>
              <a:t>Yverdon ou Gland = centre cantonal</a:t>
            </a:r>
          </a:p>
          <a:p>
            <a:r>
              <a:rPr lang="fr-CH" dirty="0"/>
              <a:t>Le Chenit = centre régional</a:t>
            </a:r>
          </a:p>
          <a:p>
            <a:r>
              <a:rPr lang="fr-CH" dirty="0"/>
              <a:t>Le Lieu = hors centre</a:t>
            </a:r>
          </a:p>
        </p:txBody>
      </p:sp>
      <p:sp>
        <p:nvSpPr>
          <p:cNvPr id="4" name="Espace réservé du numéro de diapositive 3"/>
          <p:cNvSpPr>
            <a:spLocks noGrp="1"/>
          </p:cNvSpPr>
          <p:nvPr>
            <p:ph type="sldNum" sz="quarter" idx="5"/>
          </p:nvPr>
        </p:nvSpPr>
        <p:spPr/>
        <p:txBody>
          <a:bodyPr/>
          <a:lstStyle/>
          <a:p>
            <a:fld id="{B2DBD8B9-0587-44F7-A22B-B2F7C0B61672}" type="slidenum">
              <a:rPr lang="fr-CH" smtClean="0"/>
              <a:t>6</a:t>
            </a:fld>
            <a:endParaRPr lang="fr-CH"/>
          </a:p>
        </p:txBody>
      </p:sp>
    </p:spTree>
    <p:extLst>
      <p:ext uri="{BB962C8B-B14F-4D97-AF65-F5344CB8AC3E}">
        <p14:creationId xmlns:p14="http://schemas.microsoft.com/office/powerpoint/2010/main" val="17212367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Cf, notamment projet de territoire de 2018</a:t>
            </a:r>
            <a:endParaRPr lang="fr-CH" dirty="0"/>
          </a:p>
        </p:txBody>
      </p:sp>
      <p:sp>
        <p:nvSpPr>
          <p:cNvPr id="4" name="Espace réservé du numéro de diapositive 3"/>
          <p:cNvSpPr>
            <a:spLocks noGrp="1"/>
          </p:cNvSpPr>
          <p:nvPr>
            <p:ph type="sldNum" sz="quarter" idx="5"/>
          </p:nvPr>
        </p:nvSpPr>
        <p:spPr/>
        <p:txBody>
          <a:bodyPr/>
          <a:lstStyle/>
          <a:p>
            <a:fld id="{B2DBD8B9-0587-44F7-A22B-B2F7C0B61672}" type="slidenum">
              <a:rPr lang="fr-CH" smtClean="0"/>
              <a:t>16</a:t>
            </a:fld>
            <a:endParaRPr lang="fr-CH"/>
          </a:p>
        </p:txBody>
      </p:sp>
    </p:spTree>
    <p:extLst>
      <p:ext uri="{BB962C8B-B14F-4D97-AF65-F5344CB8AC3E}">
        <p14:creationId xmlns:p14="http://schemas.microsoft.com/office/powerpoint/2010/main" val="513711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Art. 8 - Disponibilité des terrains : comme mentionné au chapitre 2.5.2, la disponibilité des terrains doit être règlementée et doit établir un délai de réalisation pour les parcelles identifiées au plan d’affectation 1 :2'000. Dans le cas présent, le délai de réalisation des terrains libres de construction a été fixé à 10 ans depuis la date d’entrée en vigueur du PACom ;</a:t>
            </a:r>
          </a:p>
          <a:p>
            <a:endParaRPr lang="fr-FR" dirty="0"/>
          </a:p>
          <a:p>
            <a:r>
              <a:rPr lang="fr-FR" dirty="0"/>
              <a:t>En résumé, le nouveau règlement ne modifie que très peu les règles des zones destinées à l’habitat. Aucun droit à bâtir n’a été augmenté ou diminué. Les changements majeurs du règlement concernent les affectations liées aux inventaires fédéraux, cantonaux et locaux de protection de la nature et du paysage, ainsi qu’à la prise en compte des dangers naturels</a:t>
            </a:r>
          </a:p>
          <a:p>
            <a:endParaRPr lang="fr-FR" dirty="0"/>
          </a:p>
          <a:p>
            <a:r>
              <a:rPr lang="fr-FR" dirty="0"/>
              <a:t>Pour le surplus 7.2 du REC</a:t>
            </a:r>
          </a:p>
          <a:p>
            <a:endParaRPr lang="fr-CH" dirty="0"/>
          </a:p>
        </p:txBody>
      </p:sp>
      <p:sp>
        <p:nvSpPr>
          <p:cNvPr id="4" name="Espace réservé du numéro de diapositive 3"/>
          <p:cNvSpPr>
            <a:spLocks noGrp="1"/>
          </p:cNvSpPr>
          <p:nvPr>
            <p:ph type="sldNum" sz="quarter" idx="5"/>
          </p:nvPr>
        </p:nvSpPr>
        <p:spPr/>
        <p:txBody>
          <a:bodyPr/>
          <a:lstStyle/>
          <a:p>
            <a:fld id="{B2DBD8B9-0587-44F7-A22B-B2F7C0B61672}" type="slidenum">
              <a:rPr lang="fr-CH" smtClean="0"/>
              <a:t>21</a:t>
            </a:fld>
            <a:endParaRPr lang="fr-CH"/>
          </a:p>
        </p:txBody>
      </p:sp>
    </p:spTree>
    <p:extLst>
      <p:ext uri="{BB962C8B-B14F-4D97-AF65-F5344CB8AC3E}">
        <p14:creationId xmlns:p14="http://schemas.microsoft.com/office/powerpoint/2010/main" val="25857064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416E5E7-1937-AD84-EDA5-02665319433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H"/>
          </a:p>
        </p:txBody>
      </p:sp>
      <p:sp>
        <p:nvSpPr>
          <p:cNvPr id="3" name="Sous-titre 2">
            <a:extLst>
              <a:ext uri="{FF2B5EF4-FFF2-40B4-BE49-F238E27FC236}">
                <a16:creationId xmlns:a16="http://schemas.microsoft.com/office/drawing/2014/main" id="{44F6667D-CC9B-AEA1-FF8D-91774F3B89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E9670A07-0384-20FD-EC65-D96C5EA39572}"/>
              </a:ext>
            </a:extLst>
          </p:cNvPr>
          <p:cNvSpPr>
            <a:spLocks noGrp="1"/>
          </p:cNvSpPr>
          <p:nvPr>
            <p:ph type="dt" sz="half" idx="10"/>
          </p:nvPr>
        </p:nvSpPr>
        <p:spPr/>
        <p:txBody>
          <a:bodyPr/>
          <a:lstStyle/>
          <a:p>
            <a:fld id="{F710A4FC-8A30-4417-A4F3-7B3084FAD0F9}" type="datetimeFigureOut">
              <a:rPr lang="fr-CH" smtClean="0"/>
              <a:t>10.08.2026</a:t>
            </a:fld>
            <a:endParaRPr lang="fr-CH"/>
          </a:p>
        </p:txBody>
      </p:sp>
      <p:sp>
        <p:nvSpPr>
          <p:cNvPr id="5" name="Espace réservé du pied de page 4">
            <a:extLst>
              <a:ext uri="{FF2B5EF4-FFF2-40B4-BE49-F238E27FC236}">
                <a16:creationId xmlns:a16="http://schemas.microsoft.com/office/drawing/2014/main" id="{8DBB1C30-8A0F-1297-56EF-C97BDDD255C0}"/>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412D11A7-8E47-9C00-C1A3-458602F067F5}"/>
              </a:ext>
            </a:extLst>
          </p:cNvPr>
          <p:cNvSpPr>
            <a:spLocks noGrp="1"/>
          </p:cNvSpPr>
          <p:nvPr>
            <p:ph type="sldNum" sz="quarter" idx="12"/>
          </p:nvPr>
        </p:nvSpPr>
        <p:spPr/>
        <p:txBody>
          <a:bodyPr/>
          <a:lstStyle/>
          <a:p>
            <a:fld id="{8B236BC7-B048-47BF-B5BD-7E0AC1A16956}" type="slidenum">
              <a:rPr lang="fr-CH" smtClean="0"/>
              <a:t>‹N°›</a:t>
            </a:fld>
            <a:endParaRPr lang="fr-CH"/>
          </a:p>
        </p:txBody>
      </p:sp>
    </p:spTree>
    <p:extLst>
      <p:ext uri="{BB962C8B-B14F-4D97-AF65-F5344CB8AC3E}">
        <p14:creationId xmlns:p14="http://schemas.microsoft.com/office/powerpoint/2010/main" val="42927887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6FEB87-2307-7C56-07A5-F8EA0CD7E097}"/>
              </a:ext>
            </a:extLst>
          </p:cNvPr>
          <p:cNvSpPr>
            <a:spLocks noGrp="1"/>
          </p:cNvSpPr>
          <p:nvPr>
            <p:ph type="title"/>
          </p:nvPr>
        </p:nvSpPr>
        <p:spPr/>
        <p:txBody>
          <a:bodyPr/>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56BC007A-4671-BBF4-E169-0604CD4964C3}"/>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44E4D2E2-6805-3B7B-46EF-71A01B714BD6}"/>
              </a:ext>
            </a:extLst>
          </p:cNvPr>
          <p:cNvSpPr>
            <a:spLocks noGrp="1"/>
          </p:cNvSpPr>
          <p:nvPr>
            <p:ph type="dt" sz="half" idx="10"/>
          </p:nvPr>
        </p:nvSpPr>
        <p:spPr/>
        <p:txBody>
          <a:bodyPr/>
          <a:lstStyle/>
          <a:p>
            <a:fld id="{F710A4FC-8A30-4417-A4F3-7B3084FAD0F9}" type="datetimeFigureOut">
              <a:rPr lang="fr-CH" smtClean="0"/>
              <a:t>10.08.2026</a:t>
            </a:fld>
            <a:endParaRPr lang="fr-CH"/>
          </a:p>
        </p:txBody>
      </p:sp>
      <p:sp>
        <p:nvSpPr>
          <p:cNvPr id="5" name="Espace réservé du pied de page 4">
            <a:extLst>
              <a:ext uri="{FF2B5EF4-FFF2-40B4-BE49-F238E27FC236}">
                <a16:creationId xmlns:a16="http://schemas.microsoft.com/office/drawing/2014/main" id="{9521CE08-C7CE-F0F6-519F-805893378A0E}"/>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BED97CFC-5FF3-EF1B-C48D-861AE0FE4547}"/>
              </a:ext>
            </a:extLst>
          </p:cNvPr>
          <p:cNvSpPr>
            <a:spLocks noGrp="1"/>
          </p:cNvSpPr>
          <p:nvPr>
            <p:ph type="sldNum" sz="quarter" idx="12"/>
          </p:nvPr>
        </p:nvSpPr>
        <p:spPr/>
        <p:txBody>
          <a:bodyPr/>
          <a:lstStyle/>
          <a:p>
            <a:fld id="{8B236BC7-B048-47BF-B5BD-7E0AC1A16956}" type="slidenum">
              <a:rPr lang="fr-CH" smtClean="0"/>
              <a:t>‹N°›</a:t>
            </a:fld>
            <a:endParaRPr lang="fr-CH"/>
          </a:p>
        </p:txBody>
      </p:sp>
    </p:spTree>
    <p:extLst>
      <p:ext uri="{BB962C8B-B14F-4D97-AF65-F5344CB8AC3E}">
        <p14:creationId xmlns:p14="http://schemas.microsoft.com/office/powerpoint/2010/main" val="1169950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03DCDF2-186F-B49C-45E2-BBEC2E8401B5}"/>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4F1BBCDA-EB46-8FB3-C07B-8373E57B8631}"/>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BF669011-D9A7-18E0-601E-BC3D05860C51}"/>
              </a:ext>
            </a:extLst>
          </p:cNvPr>
          <p:cNvSpPr>
            <a:spLocks noGrp="1"/>
          </p:cNvSpPr>
          <p:nvPr>
            <p:ph type="dt" sz="half" idx="10"/>
          </p:nvPr>
        </p:nvSpPr>
        <p:spPr/>
        <p:txBody>
          <a:bodyPr/>
          <a:lstStyle/>
          <a:p>
            <a:fld id="{F710A4FC-8A30-4417-A4F3-7B3084FAD0F9}" type="datetimeFigureOut">
              <a:rPr lang="fr-CH" smtClean="0"/>
              <a:t>10.08.2026</a:t>
            </a:fld>
            <a:endParaRPr lang="fr-CH"/>
          </a:p>
        </p:txBody>
      </p:sp>
      <p:sp>
        <p:nvSpPr>
          <p:cNvPr id="5" name="Espace réservé du pied de page 4">
            <a:extLst>
              <a:ext uri="{FF2B5EF4-FFF2-40B4-BE49-F238E27FC236}">
                <a16:creationId xmlns:a16="http://schemas.microsoft.com/office/drawing/2014/main" id="{7970F173-F4DA-50EC-C1E9-CF62327776C7}"/>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35A20A67-785E-F393-9EB6-9A6C703890D7}"/>
              </a:ext>
            </a:extLst>
          </p:cNvPr>
          <p:cNvSpPr>
            <a:spLocks noGrp="1"/>
          </p:cNvSpPr>
          <p:nvPr>
            <p:ph type="sldNum" sz="quarter" idx="12"/>
          </p:nvPr>
        </p:nvSpPr>
        <p:spPr/>
        <p:txBody>
          <a:bodyPr/>
          <a:lstStyle/>
          <a:p>
            <a:fld id="{8B236BC7-B048-47BF-B5BD-7E0AC1A16956}" type="slidenum">
              <a:rPr lang="fr-CH" smtClean="0"/>
              <a:t>‹N°›</a:t>
            </a:fld>
            <a:endParaRPr lang="fr-CH"/>
          </a:p>
        </p:txBody>
      </p:sp>
    </p:spTree>
    <p:extLst>
      <p:ext uri="{BB962C8B-B14F-4D97-AF65-F5344CB8AC3E}">
        <p14:creationId xmlns:p14="http://schemas.microsoft.com/office/powerpoint/2010/main" val="3935456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FAB205-F57F-3E19-CD14-4C69015491B7}"/>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EC1700A1-F5D9-F384-C392-6767F310B36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C46DD8AB-D3F6-ADE3-D832-8A6978D64C51}"/>
              </a:ext>
            </a:extLst>
          </p:cNvPr>
          <p:cNvSpPr>
            <a:spLocks noGrp="1"/>
          </p:cNvSpPr>
          <p:nvPr>
            <p:ph type="dt" sz="half" idx="10"/>
          </p:nvPr>
        </p:nvSpPr>
        <p:spPr/>
        <p:txBody>
          <a:bodyPr/>
          <a:lstStyle/>
          <a:p>
            <a:fld id="{F710A4FC-8A30-4417-A4F3-7B3084FAD0F9}" type="datetimeFigureOut">
              <a:rPr lang="fr-CH" smtClean="0"/>
              <a:t>10.08.2026</a:t>
            </a:fld>
            <a:endParaRPr lang="fr-CH"/>
          </a:p>
        </p:txBody>
      </p:sp>
      <p:sp>
        <p:nvSpPr>
          <p:cNvPr id="5" name="Espace réservé du pied de page 4">
            <a:extLst>
              <a:ext uri="{FF2B5EF4-FFF2-40B4-BE49-F238E27FC236}">
                <a16:creationId xmlns:a16="http://schemas.microsoft.com/office/drawing/2014/main" id="{B0D2D910-568B-6173-777A-B31F8147C625}"/>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E364A1D4-0753-414C-B39E-1DDA39104776}"/>
              </a:ext>
            </a:extLst>
          </p:cNvPr>
          <p:cNvSpPr>
            <a:spLocks noGrp="1"/>
          </p:cNvSpPr>
          <p:nvPr>
            <p:ph type="sldNum" sz="quarter" idx="12"/>
          </p:nvPr>
        </p:nvSpPr>
        <p:spPr/>
        <p:txBody>
          <a:bodyPr/>
          <a:lstStyle/>
          <a:p>
            <a:fld id="{8B236BC7-B048-47BF-B5BD-7E0AC1A16956}" type="slidenum">
              <a:rPr lang="fr-CH" smtClean="0"/>
              <a:t>‹N°›</a:t>
            </a:fld>
            <a:endParaRPr lang="fr-CH"/>
          </a:p>
        </p:txBody>
      </p:sp>
    </p:spTree>
    <p:extLst>
      <p:ext uri="{BB962C8B-B14F-4D97-AF65-F5344CB8AC3E}">
        <p14:creationId xmlns:p14="http://schemas.microsoft.com/office/powerpoint/2010/main" val="461037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2B7871-9F8D-2D59-A664-314A239C863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H"/>
          </a:p>
        </p:txBody>
      </p:sp>
      <p:sp>
        <p:nvSpPr>
          <p:cNvPr id="3" name="Espace réservé du texte 2">
            <a:extLst>
              <a:ext uri="{FF2B5EF4-FFF2-40B4-BE49-F238E27FC236}">
                <a16:creationId xmlns:a16="http://schemas.microsoft.com/office/drawing/2014/main" id="{3A87F99A-B32F-B108-5F6C-F7F0E2D9FC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4B30AFF0-A2A6-FBBC-111A-F430EF68F128}"/>
              </a:ext>
            </a:extLst>
          </p:cNvPr>
          <p:cNvSpPr>
            <a:spLocks noGrp="1"/>
          </p:cNvSpPr>
          <p:nvPr>
            <p:ph type="dt" sz="half" idx="10"/>
          </p:nvPr>
        </p:nvSpPr>
        <p:spPr/>
        <p:txBody>
          <a:bodyPr/>
          <a:lstStyle/>
          <a:p>
            <a:fld id="{F710A4FC-8A30-4417-A4F3-7B3084FAD0F9}" type="datetimeFigureOut">
              <a:rPr lang="fr-CH" smtClean="0"/>
              <a:t>10.08.2026</a:t>
            </a:fld>
            <a:endParaRPr lang="fr-CH"/>
          </a:p>
        </p:txBody>
      </p:sp>
      <p:sp>
        <p:nvSpPr>
          <p:cNvPr id="5" name="Espace réservé du pied de page 4">
            <a:extLst>
              <a:ext uri="{FF2B5EF4-FFF2-40B4-BE49-F238E27FC236}">
                <a16:creationId xmlns:a16="http://schemas.microsoft.com/office/drawing/2014/main" id="{6C3F751C-68CD-15D2-D69D-C13E43478D98}"/>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4BB48B08-B57C-BF60-23B4-E8F69376DCAA}"/>
              </a:ext>
            </a:extLst>
          </p:cNvPr>
          <p:cNvSpPr>
            <a:spLocks noGrp="1"/>
          </p:cNvSpPr>
          <p:nvPr>
            <p:ph type="sldNum" sz="quarter" idx="12"/>
          </p:nvPr>
        </p:nvSpPr>
        <p:spPr/>
        <p:txBody>
          <a:bodyPr/>
          <a:lstStyle/>
          <a:p>
            <a:fld id="{8B236BC7-B048-47BF-B5BD-7E0AC1A16956}" type="slidenum">
              <a:rPr lang="fr-CH" smtClean="0"/>
              <a:t>‹N°›</a:t>
            </a:fld>
            <a:endParaRPr lang="fr-CH"/>
          </a:p>
        </p:txBody>
      </p:sp>
    </p:spTree>
    <p:extLst>
      <p:ext uri="{BB962C8B-B14F-4D97-AF65-F5344CB8AC3E}">
        <p14:creationId xmlns:p14="http://schemas.microsoft.com/office/powerpoint/2010/main" val="1746274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7E3401-489E-3D34-7D9C-447B04D845B5}"/>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3612124B-251E-9ED5-B3C7-50E0CB8F3288}"/>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a:extLst>
              <a:ext uri="{FF2B5EF4-FFF2-40B4-BE49-F238E27FC236}">
                <a16:creationId xmlns:a16="http://schemas.microsoft.com/office/drawing/2014/main" id="{4FD7EA94-AFFC-FEC3-ED4B-A2CCB0B27D5D}"/>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a:extLst>
              <a:ext uri="{FF2B5EF4-FFF2-40B4-BE49-F238E27FC236}">
                <a16:creationId xmlns:a16="http://schemas.microsoft.com/office/drawing/2014/main" id="{1ED2CF5C-B49D-1F44-2F9E-A2A42DD76B08}"/>
              </a:ext>
            </a:extLst>
          </p:cNvPr>
          <p:cNvSpPr>
            <a:spLocks noGrp="1"/>
          </p:cNvSpPr>
          <p:nvPr>
            <p:ph type="dt" sz="half" idx="10"/>
          </p:nvPr>
        </p:nvSpPr>
        <p:spPr/>
        <p:txBody>
          <a:bodyPr/>
          <a:lstStyle/>
          <a:p>
            <a:fld id="{F710A4FC-8A30-4417-A4F3-7B3084FAD0F9}" type="datetimeFigureOut">
              <a:rPr lang="fr-CH" smtClean="0"/>
              <a:t>10.08.2026</a:t>
            </a:fld>
            <a:endParaRPr lang="fr-CH"/>
          </a:p>
        </p:txBody>
      </p:sp>
      <p:sp>
        <p:nvSpPr>
          <p:cNvPr id="6" name="Espace réservé du pied de page 5">
            <a:extLst>
              <a:ext uri="{FF2B5EF4-FFF2-40B4-BE49-F238E27FC236}">
                <a16:creationId xmlns:a16="http://schemas.microsoft.com/office/drawing/2014/main" id="{A40E5629-6B3A-7788-D823-487E7B89E6E1}"/>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558CECC6-48DD-D381-0BFC-AB803DC04D46}"/>
              </a:ext>
            </a:extLst>
          </p:cNvPr>
          <p:cNvSpPr>
            <a:spLocks noGrp="1"/>
          </p:cNvSpPr>
          <p:nvPr>
            <p:ph type="sldNum" sz="quarter" idx="12"/>
          </p:nvPr>
        </p:nvSpPr>
        <p:spPr/>
        <p:txBody>
          <a:bodyPr/>
          <a:lstStyle/>
          <a:p>
            <a:fld id="{8B236BC7-B048-47BF-B5BD-7E0AC1A16956}" type="slidenum">
              <a:rPr lang="fr-CH" smtClean="0"/>
              <a:t>‹N°›</a:t>
            </a:fld>
            <a:endParaRPr lang="fr-CH"/>
          </a:p>
        </p:txBody>
      </p:sp>
    </p:spTree>
    <p:extLst>
      <p:ext uri="{BB962C8B-B14F-4D97-AF65-F5344CB8AC3E}">
        <p14:creationId xmlns:p14="http://schemas.microsoft.com/office/powerpoint/2010/main" val="2295577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C64B29-5563-DDDD-D11C-14EB17711E10}"/>
              </a:ext>
            </a:extLst>
          </p:cNvPr>
          <p:cNvSpPr>
            <a:spLocks noGrp="1"/>
          </p:cNvSpPr>
          <p:nvPr>
            <p:ph type="title"/>
          </p:nvPr>
        </p:nvSpPr>
        <p:spPr>
          <a:xfrm>
            <a:off x="839788" y="365125"/>
            <a:ext cx="10515600" cy="1325563"/>
          </a:xfrm>
        </p:spPr>
        <p:txBody>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1EC2D7F0-8461-83E3-8088-1C9F7904C5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BAEF3120-0090-C3FF-FE87-35058FB714D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a:extLst>
              <a:ext uri="{FF2B5EF4-FFF2-40B4-BE49-F238E27FC236}">
                <a16:creationId xmlns:a16="http://schemas.microsoft.com/office/drawing/2014/main" id="{0B47D9FA-1266-32C1-082C-F7CF7391C6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8F32C08-B6FC-ECFA-6EBE-C0C3891A923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a:extLst>
              <a:ext uri="{FF2B5EF4-FFF2-40B4-BE49-F238E27FC236}">
                <a16:creationId xmlns:a16="http://schemas.microsoft.com/office/drawing/2014/main" id="{C3378DF5-2340-E927-DCC7-DE6136277928}"/>
              </a:ext>
            </a:extLst>
          </p:cNvPr>
          <p:cNvSpPr>
            <a:spLocks noGrp="1"/>
          </p:cNvSpPr>
          <p:nvPr>
            <p:ph type="dt" sz="half" idx="10"/>
          </p:nvPr>
        </p:nvSpPr>
        <p:spPr/>
        <p:txBody>
          <a:bodyPr/>
          <a:lstStyle/>
          <a:p>
            <a:fld id="{F710A4FC-8A30-4417-A4F3-7B3084FAD0F9}" type="datetimeFigureOut">
              <a:rPr lang="fr-CH" smtClean="0"/>
              <a:t>10.08.2026</a:t>
            </a:fld>
            <a:endParaRPr lang="fr-CH"/>
          </a:p>
        </p:txBody>
      </p:sp>
      <p:sp>
        <p:nvSpPr>
          <p:cNvPr id="8" name="Espace réservé du pied de page 7">
            <a:extLst>
              <a:ext uri="{FF2B5EF4-FFF2-40B4-BE49-F238E27FC236}">
                <a16:creationId xmlns:a16="http://schemas.microsoft.com/office/drawing/2014/main" id="{6E328C5D-9371-0618-73A3-4DF05459C895}"/>
              </a:ext>
            </a:extLst>
          </p:cNvPr>
          <p:cNvSpPr>
            <a:spLocks noGrp="1"/>
          </p:cNvSpPr>
          <p:nvPr>
            <p:ph type="ftr" sz="quarter" idx="11"/>
          </p:nvPr>
        </p:nvSpPr>
        <p:spPr/>
        <p:txBody>
          <a:bodyPr/>
          <a:lstStyle/>
          <a:p>
            <a:endParaRPr lang="fr-CH"/>
          </a:p>
        </p:txBody>
      </p:sp>
      <p:sp>
        <p:nvSpPr>
          <p:cNvPr id="9" name="Espace réservé du numéro de diapositive 8">
            <a:extLst>
              <a:ext uri="{FF2B5EF4-FFF2-40B4-BE49-F238E27FC236}">
                <a16:creationId xmlns:a16="http://schemas.microsoft.com/office/drawing/2014/main" id="{C47537AC-EE85-C5E3-7E80-AE54ADFBB7FE}"/>
              </a:ext>
            </a:extLst>
          </p:cNvPr>
          <p:cNvSpPr>
            <a:spLocks noGrp="1"/>
          </p:cNvSpPr>
          <p:nvPr>
            <p:ph type="sldNum" sz="quarter" idx="12"/>
          </p:nvPr>
        </p:nvSpPr>
        <p:spPr/>
        <p:txBody>
          <a:bodyPr/>
          <a:lstStyle/>
          <a:p>
            <a:fld id="{8B236BC7-B048-47BF-B5BD-7E0AC1A16956}" type="slidenum">
              <a:rPr lang="fr-CH" smtClean="0"/>
              <a:t>‹N°›</a:t>
            </a:fld>
            <a:endParaRPr lang="fr-CH"/>
          </a:p>
        </p:txBody>
      </p:sp>
    </p:spTree>
    <p:extLst>
      <p:ext uri="{BB962C8B-B14F-4D97-AF65-F5344CB8AC3E}">
        <p14:creationId xmlns:p14="http://schemas.microsoft.com/office/powerpoint/2010/main" val="1557228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DF9067-029F-27A1-0E24-BE384782F7BB}"/>
              </a:ext>
            </a:extLst>
          </p:cNvPr>
          <p:cNvSpPr>
            <a:spLocks noGrp="1"/>
          </p:cNvSpPr>
          <p:nvPr>
            <p:ph type="title"/>
          </p:nvPr>
        </p:nvSpPr>
        <p:spPr/>
        <p:txBody>
          <a:bodyPr/>
          <a:lstStyle/>
          <a:p>
            <a:r>
              <a:rPr lang="fr-FR"/>
              <a:t>Modifiez le style du titre</a:t>
            </a:r>
            <a:endParaRPr lang="fr-CH"/>
          </a:p>
        </p:txBody>
      </p:sp>
      <p:sp>
        <p:nvSpPr>
          <p:cNvPr id="3" name="Espace réservé de la date 2">
            <a:extLst>
              <a:ext uri="{FF2B5EF4-FFF2-40B4-BE49-F238E27FC236}">
                <a16:creationId xmlns:a16="http://schemas.microsoft.com/office/drawing/2014/main" id="{F3FF9B64-1EAE-E618-226A-EFD84C7853AE}"/>
              </a:ext>
            </a:extLst>
          </p:cNvPr>
          <p:cNvSpPr>
            <a:spLocks noGrp="1"/>
          </p:cNvSpPr>
          <p:nvPr>
            <p:ph type="dt" sz="half" idx="10"/>
          </p:nvPr>
        </p:nvSpPr>
        <p:spPr/>
        <p:txBody>
          <a:bodyPr/>
          <a:lstStyle/>
          <a:p>
            <a:fld id="{F710A4FC-8A30-4417-A4F3-7B3084FAD0F9}" type="datetimeFigureOut">
              <a:rPr lang="fr-CH" smtClean="0"/>
              <a:t>10.08.2026</a:t>
            </a:fld>
            <a:endParaRPr lang="fr-CH"/>
          </a:p>
        </p:txBody>
      </p:sp>
      <p:sp>
        <p:nvSpPr>
          <p:cNvPr id="4" name="Espace réservé du pied de page 3">
            <a:extLst>
              <a:ext uri="{FF2B5EF4-FFF2-40B4-BE49-F238E27FC236}">
                <a16:creationId xmlns:a16="http://schemas.microsoft.com/office/drawing/2014/main" id="{7048AABB-6FB8-BEAA-83B5-98B098A2F86E}"/>
              </a:ext>
            </a:extLst>
          </p:cNvPr>
          <p:cNvSpPr>
            <a:spLocks noGrp="1"/>
          </p:cNvSpPr>
          <p:nvPr>
            <p:ph type="ftr" sz="quarter" idx="11"/>
          </p:nvPr>
        </p:nvSpPr>
        <p:spPr/>
        <p:txBody>
          <a:bodyPr/>
          <a:lstStyle/>
          <a:p>
            <a:endParaRPr lang="fr-CH"/>
          </a:p>
        </p:txBody>
      </p:sp>
      <p:sp>
        <p:nvSpPr>
          <p:cNvPr id="5" name="Espace réservé du numéro de diapositive 4">
            <a:extLst>
              <a:ext uri="{FF2B5EF4-FFF2-40B4-BE49-F238E27FC236}">
                <a16:creationId xmlns:a16="http://schemas.microsoft.com/office/drawing/2014/main" id="{95E973B4-228C-03EF-03B1-D0A43D4A7EA1}"/>
              </a:ext>
            </a:extLst>
          </p:cNvPr>
          <p:cNvSpPr>
            <a:spLocks noGrp="1"/>
          </p:cNvSpPr>
          <p:nvPr>
            <p:ph type="sldNum" sz="quarter" idx="12"/>
          </p:nvPr>
        </p:nvSpPr>
        <p:spPr/>
        <p:txBody>
          <a:bodyPr/>
          <a:lstStyle/>
          <a:p>
            <a:fld id="{8B236BC7-B048-47BF-B5BD-7E0AC1A16956}" type="slidenum">
              <a:rPr lang="fr-CH" smtClean="0"/>
              <a:t>‹N°›</a:t>
            </a:fld>
            <a:endParaRPr lang="fr-CH"/>
          </a:p>
        </p:txBody>
      </p:sp>
    </p:spTree>
    <p:extLst>
      <p:ext uri="{BB962C8B-B14F-4D97-AF65-F5344CB8AC3E}">
        <p14:creationId xmlns:p14="http://schemas.microsoft.com/office/powerpoint/2010/main" val="2505128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42B7B048-CEC3-28AF-E99A-D3C985A3490F}"/>
              </a:ext>
            </a:extLst>
          </p:cNvPr>
          <p:cNvSpPr>
            <a:spLocks noGrp="1"/>
          </p:cNvSpPr>
          <p:nvPr>
            <p:ph type="dt" sz="half" idx="10"/>
          </p:nvPr>
        </p:nvSpPr>
        <p:spPr/>
        <p:txBody>
          <a:bodyPr/>
          <a:lstStyle/>
          <a:p>
            <a:fld id="{F710A4FC-8A30-4417-A4F3-7B3084FAD0F9}" type="datetimeFigureOut">
              <a:rPr lang="fr-CH" smtClean="0"/>
              <a:t>10.08.2026</a:t>
            </a:fld>
            <a:endParaRPr lang="fr-CH"/>
          </a:p>
        </p:txBody>
      </p:sp>
      <p:sp>
        <p:nvSpPr>
          <p:cNvPr id="3" name="Espace réservé du pied de page 2">
            <a:extLst>
              <a:ext uri="{FF2B5EF4-FFF2-40B4-BE49-F238E27FC236}">
                <a16:creationId xmlns:a16="http://schemas.microsoft.com/office/drawing/2014/main" id="{AB426BBB-BCE7-AE9D-2534-B366AE3E98B0}"/>
              </a:ext>
            </a:extLst>
          </p:cNvPr>
          <p:cNvSpPr>
            <a:spLocks noGrp="1"/>
          </p:cNvSpPr>
          <p:nvPr>
            <p:ph type="ftr" sz="quarter" idx="11"/>
          </p:nvPr>
        </p:nvSpPr>
        <p:spPr/>
        <p:txBody>
          <a:bodyPr/>
          <a:lstStyle/>
          <a:p>
            <a:endParaRPr lang="fr-CH"/>
          </a:p>
        </p:txBody>
      </p:sp>
      <p:sp>
        <p:nvSpPr>
          <p:cNvPr id="4" name="Espace réservé du numéro de diapositive 3">
            <a:extLst>
              <a:ext uri="{FF2B5EF4-FFF2-40B4-BE49-F238E27FC236}">
                <a16:creationId xmlns:a16="http://schemas.microsoft.com/office/drawing/2014/main" id="{34B599CF-D6AF-F182-DE38-900326EDFD58}"/>
              </a:ext>
            </a:extLst>
          </p:cNvPr>
          <p:cNvSpPr>
            <a:spLocks noGrp="1"/>
          </p:cNvSpPr>
          <p:nvPr>
            <p:ph type="sldNum" sz="quarter" idx="12"/>
          </p:nvPr>
        </p:nvSpPr>
        <p:spPr/>
        <p:txBody>
          <a:bodyPr/>
          <a:lstStyle/>
          <a:p>
            <a:fld id="{8B236BC7-B048-47BF-B5BD-7E0AC1A16956}" type="slidenum">
              <a:rPr lang="fr-CH" smtClean="0"/>
              <a:t>‹N°›</a:t>
            </a:fld>
            <a:endParaRPr lang="fr-CH"/>
          </a:p>
        </p:txBody>
      </p:sp>
    </p:spTree>
    <p:extLst>
      <p:ext uri="{BB962C8B-B14F-4D97-AF65-F5344CB8AC3E}">
        <p14:creationId xmlns:p14="http://schemas.microsoft.com/office/powerpoint/2010/main" val="38286159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321B45-5665-EDD5-46F8-D171FF0E017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du contenu 2">
            <a:extLst>
              <a:ext uri="{FF2B5EF4-FFF2-40B4-BE49-F238E27FC236}">
                <a16:creationId xmlns:a16="http://schemas.microsoft.com/office/drawing/2014/main" id="{B280FF36-2DA0-0356-BD1B-83BBEEB7D28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a:extLst>
              <a:ext uri="{FF2B5EF4-FFF2-40B4-BE49-F238E27FC236}">
                <a16:creationId xmlns:a16="http://schemas.microsoft.com/office/drawing/2014/main" id="{098FF697-DE22-AC53-7F9A-77DBA50638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4C7ACE1D-9401-EB72-12DC-A6E8892D21CC}"/>
              </a:ext>
            </a:extLst>
          </p:cNvPr>
          <p:cNvSpPr>
            <a:spLocks noGrp="1"/>
          </p:cNvSpPr>
          <p:nvPr>
            <p:ph type="dt" sz="half" idx="10"/>
          </p:nvPr>
        </p:nvSpPr>
        <p:spPr/>
        <p:txBody>
          <a:bodyPr/>
          <a:lstStyle/>
          <a:p>
            <a:fld id="{F710A4FC-8A30-4417-A4F3-7B3084FAD0F9}" type="datetimeFigureOut">
              <a:rPr lang="fr-CH" smtClean="0"/>
              <a:t>10.08.2026</a:t>
            </a:fld>
            <a:endParaRPr lang="fr-CH"/>
          </a:p>
        </p:txBody>
      </p:sp>
      <p:sp>
        <p:nvSpPr>
          <p:cNvPr id="6" name="Espace réservé du pied de page 5">
            <a:extLst>
              <a:ext uri="{FF2B5EF4-FFF2-40B4-BE49-F238E27FC236}">
                <a16:creationId xmlns:a16="http://schemas.microsoft.com/office/drawing/2014/main" id="{B28E2D2F-DD5C-868C-2737-59F4917EB818}"/>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5ABD721A-1553-A6C6-06AF-DCBB33ACDCCF}"/>
              </a:ext>
            </a:extLst>
          </p:cNvPr>
          <p:cNvSpPr>
            <a:spLocks noGrp="1"/>
          </p:cNvSpPr>
          <p:nvPr>
            <p:ph type="sldNum" sz="quarter" idx="12"/>
          </p:nvPr>
        </p:nvSpPr>
        <p:spPr/>
        <p:txBody>
          <a:bodyPr/>
          <a:lstStyle/>
          <a:p>
            <a:fld id="{8B236BC7-B048-47BF-B5BD-7E0AC1A16956}" type="slidenum">
              <a:rPr lang="fr-CH" smtClean="0"/>
              <a:t>‹N°›</a:t>
            </a:fld>
            <a:endParaRPr lang="fr-CH"/>
          </a:p>
        </p:txBody>
      </p:sp>
    </p:spTree>
    <p:extLst>
      <p:ext uri="{BB962C8B-B14F-4D97-AF65-F5344CB8AC3E}">
        <p14:creationId xmlns:p14="http://schemas.microsoft.com/office/powerpoint/2010/main" val="2316132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2D31C2-6ACF-04BF-89B0-5B9C9DFB136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pour une image  2">
            <a:extLst>
              <a:ext uri="{FF2B5EF4-FFF2-40B4-BE49-F238E27FC236}">
                <a16:creationId xmlns:a16="http://schemas.microsoft.com/office/drawing/2014/main" id="{2F48D7B3-D5F4-A74E-3ACC-75A67F74526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a:extLst>
              <a:ext uri="{FF2B5EF4-FFF2-40B4-BE49-F238E27FC236}">
                <a16:creationId xmlns:a16="http://schemas.microsoft.com/office/drawing/2014/main" id="{A75BCBE1-797E-5820-744E-0D4C1347CD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96E7434-3F12-470A-A9E4-A9154997A54D}"/>
              </a:ext>
            </a:extLst>
          </p:cNvPr>
          <p:cNvSpPr>
            <a:spLocks noGrp="1"/>
          </p:cNvSpPr>
          <p:nvPr>
            <p:ph type="dt" sz="half" idx="10"/>
          </p:nvPr>
        </p:nvSpPr>
        <p:spPr/>
        <p:txBody>
          <a:bodyPr/>
          <a:lstStyle/>
          <a:p>
            <a:fld id="{F710A4FC-8A30-4417-A4F3-7B3084FAD0F9}" type="datetimeFigureOut">
              <a:rPr lang="fr-CH" smtClean="0"/>
              <a:t>10.08.2026</a:t>
            </a:fld>
            <a:endParaRPr lang="fr-CH"/>
          </a:p>
        </p:txBody>
      </p:sp>
      <p:sp>
        <p:nvSpPr>
          <p:cNvPr id="6" name="Espace réservé du pied de page 5">
            <a:extLst>
              <a:ext uri="{FF2B5EF4-FFF2-40B4-BE49-F238E27FC236}">
                <a16:creationId xmlns:a16="http://schemas.microsoft.com/office/drawing/2014/main" id="{AE47CD67-1DD3-FF47-4BB4-BE5D5870713A}"/>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75EF1BF9-7EF4-05DF-A8D7-74E235048D9B}"/>
              </a:ext>
            </a:extLst>
          </p:cNvPr>
          <p:cNvSpPr>
            <a:spLocks noGrp="1"/>
          </p:cNvSpPr>
          <p:nvPr>
            <p:ph type="sldNum" sz="quarter" idx="12"/>
          </p:nvPr>
        </p:nvSpPr>
        <p:spPr/>
        <p:txBody>
          <a:bodyPr/>
          <a:lstStyle/>
          <a:p>
            <a:fld id="{8B236BC7-B048-47BF-B5BD-7E0AC1A16956}" type="slidenum">
              <a:rPr lang="fr-CH" smtClean="0"/>
              <a:t>‹N°›</a:t>
            </a:fld>
            <a:endParaRPr lang="fr-CH"/>
          </a:p>
        </p:txBody>
      </p:sp>
    </p:spTree>
    <p:extLst>
      <p:ext uri="{BB962C8B-B14F-4D97-AF65-F5344CB8AC3E}">
        <p14:creationId xmlns:p14="http://schemas.microsoft.com/office/powerpoint/2010/main" val="3634275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1007BF6-170E-0BE9-E18E-4007C5B0D0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39BD5AE0-F72F-336F-ED35-D60C6C4EE7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97854D95-FD26-FAEE-02EA-F61733915C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10A4FC-8A30-4417-A4F3-7B3084FAD0F9}" type="datetimeFigureOut">
              <a:rPr lang="fr-CH" smtClean="0"/>
              <a:t>10.08.2026</a:t>
            </a:fld>
            <a:endParaRPr lang="fr-CH"/>
          </a:p>
        </p:txBody>
      </p:sp>
      <p:sp>
        <p:nvSpPr>
          <p:cNvPr id="5" name="Espace réservé du pied de page 4">
            <a:extLst>
              <a:ext uri="{FF2B5EF4-FFF2-40B4-BE49-F238E27FC236}">
                <a16:creationId xmlns:a16="http://schemas.microsoft.com/office/drawing/2014/main" id="{CC3AE2D7-B22D-568C-AA64-AF799E916F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H"/>
          </a:p>
        </p:txBody>
      </p:sp>
      <p:sp>
        <p:nvSpPr>
          <p:cNvPr id="6" name="Espace réservé du numéro de diapositive 5">
            <a:extLst>
              <a:ext uri="{FF2B5EF4-FFF2-40B4-BE49-F238E27FC236}">
                <a16:creationId xmlns:a16="http://schemas.microsoft.com/office/drawing/2014/main" id="{5FEA5B1F-35F4-327C-E6F3-B72BED03DD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236BC7-B048-47BF-B5BD-7E0AC1A16956}" type="slidenum">
              <a:rPr lang="fr-CH" smtClean="0"/>
              <a:t>‹N°›</a:t>
            </a:fld>
            <a:endParaRPr lang="fr-CH"/>
          </a:p>
        </p:txBody>
      </p:sp>
    </p:spTree>
    <p:extLst>
      <p:ext uri="{BB962C8B-B14F-4D97-AF65-F5344CB8AC3E}">
        <p14:creationId xmlns:p14="http://schemas.microsoft.com/office/powerpoint/2010/main" val="26431842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5.jpeg"/><Relationship Id="rId5" Type="http://schemas.openxmlformats.org/officeDocument/2006/relationships/image" Target="../media/image4.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gif"/></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gif"/><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png"/><Relationship Id="rId7" Type="http://schemas.openxmlformats.org/officeDocument/2006/relationships/image" Target="../media/image32.png"/><Relationship Id="rId2" Type="http://schemas.openxmlformats.org/officeDocument/2006/relationships/image" Target="../media/image2.gif"/><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4.png"/><Relationship Id="rId9" Type="http://schemas.openxmlformats.org/officeDocument/2006/relationships/image" Target="../media/image34.png"/></Relationships>
</file>

<file path=ppt/slides/_rels/slide2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png"/><Relationship Id="rId7" Type="http://schemas.openxmlformats.org/officeDocument/2006/relationships/image" Target="../media/image32.png"/><Relationship Id="rId2" Type="http://schemas.openxmlformats.org/officeDocument/2006/relationships/image" Target="../media/image2.gif"/><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4.png"/><Relationship Id="rId9" Type="http://schemas.openxmlformats.org/officeDocument/2006/relationships/image" Target="../media/image34.png"/></Relationships>
</file>

<file path=ppt/slides/_rels/slide2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png"/><Relationship Id="rId7" Type="http://schemas.openxmlformats.org/officeDocument/2006/relationships/image" Target="../media/image32.png"/><Relationship Id="rId2" Type="http://schemas.openxmlformats.org/officeDocument/2006/relationships/image" Target="../media/image2.gif"/><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4.png"/><Relationship Id="rId9" Type="http://schemas.openxmlformats.org/officeDocument/2006/relationships/image" Target="../media/image34.png"/></Relationships>
</file>

<file path=ppt/slides/_rels/slide25.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png"/><Relationship Id="rId7" Type="http://schemas.openxmlformats.org/officeDocument/2006/relationships/image" Target="../media/image32.png"/><Relationship Id="rId2" Type="http://schemas.openxmlformats.org/officeDocument/2006/relationships/image" Target="../media/image2.gif"/><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4.png"/><Relationship Id="rId9" Type="http://schemas.openxmlformats.org/officeDocument/2006/relationships/image" Target="../media/image34.png"/></Relationships>
</file>

<file path=ppt/slides/_rels/slide2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png"/><Relationship Id="rId7" Type="http://schemas.openxmlformats.org/officeDocument/2006/relationships/image" Target="../media/image32.png"/><Relationship Id="rId2" Type="http://schemas.openxmlformats.org/officeDocument/2006/relationships/image" Target="../media/image2.gif"/><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4.png"/><Relationship Id="rId9"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gif"/><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6.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gif"/></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gif"/></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gif"/><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0.png"/><Relationship Id="rId2" Type="http://schemas.openxmlformats.org/officeDocument/2006/relationships/image" Target="../media/image2.gif"/><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gif"/><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2.gif"/><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 3">
            <a:extLst>
              <a:ext uri="{FF2B5EF4-FFF2-40B4-BE49-F238E27FC236}">
                <a16:creationId xmlns:a16="http://schemas.microsoft.com/office/drawing/2014/main" id="{5A4BC733-B780-28D3-144B-4E593D7EE4FB}"/>
              </a:ext>
            </a:extLst>
          </p:cNvPr>
          <p:cNvPicPr>
            <a:picLocks noChangeAspect="1"/>
          </p:cNvPicPr>
          <p:nvPr/>
        </p:nvPicPr>
        <p:blipFill>
          <a:blip r:embed="rId2">
            <a:extLst>
              <a:ext uri="{28A0092B-C50C-407E-A947-70E740481C1C}">
                <a14:useLocalDpi xmlns:a14="http://schemas.microsoft.com/office/drawing/2010/main" val="0"/>
              </a:ext>
            </a:extLst>
          </a:blip>
          <a:srcRect l="2600" r="2600"/>
          <a:stretch/>
        </p:blipFill>
        <p:spPr bwMode="auto">
          <a:xfrm>
            <a:off x="3523488" y="10"/>
            <a:ext cx="8668512" cy="6857990"/>
          </a:xfrm>
          <a:prstGeom prst="rect">
            <a:avLst/>
          </a:prstGeom>
          <a:noFill/>
        </p:spPr>
      </p:pic>
      <p:sp>
        <p:nvSpPr>
          <p:cNvPr id="11" name="Rectangle 10">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re 1">
            <a:extLst>
              <a:ext uri="{FF2B5EF4-FFF2-40B4-BE49-F238E27FC236}">
                <a16:creationId xmlns:a16="http://schemas.microsoft.com/office/drawing/2014/main" id="{AC481A7F-1A63-E76E-C2B6-1255E83E269C}"/>
              </a:ext>
            </a:extLst>
          </p:cNvPr>
          <p:cNvSpPr>
            <a:spLocks noGrp="1"/>
          </p:cNvSpPr>
          <p:nvPr>
            <p:ph type="ctrTitle"/>
          </p:nvPr>
        </p:nvSpPr>
        <p:spPr>
          <a:xfrm>
            <a:off x="408605" y="1975425"/>
            <a:ext cx="4607277" cy="2493659"/>
          </a:xfrm>
        </p:spPr>
        <p:txBody>
          <a:bodyPr anchor="b">
            <a:normAutofit/>
          </a:bodyPr>
          <a:lstStyle/>
          <a:p>
            <a:pPr algn="l">
              <a:tabLst>
                <a:tab pos="6997700" algn="l"/>
              </a:tabLst>
            </a:pPr>
            <a:r>
              <a:rPr lang="fr-CH" altLang="fr-FR" sz="3200" b="1" dirty="0">
                <a:latin typeface="Arial" panose="020B0604020202020204" pitchFamily="34" charset="0"/>
                <a:cs typeface="Arial" panose="020B0604020202020204" pitchFamily="34" charset="0"/>
              </a:rPr>
              <a:t>Le Lieu</a:t>
            </a:r>
            <a:br>
              <a:rPr lang="fr-CH" altLang="fr-FR" sz="3200" b="1" dirty="0">
                <a:latin typeface="Arial" panose="020B0604020202020204" pitchFamily="34" charset="0"/>
                <a:cs typeface="Arial" panose="020B0604020202020204" pitchFamily="34" charset="0"/>
              </a:rPr>
            </a:br>
            <a:br>
              <a:rPr lang="fr-CH" altLang="fr-FR" sz="3700" b="1" dirty="0">
                <a:latin typeface="Arial" panose="020B0604020202020204" pitchFamily="34" charset="0"/>
                <a:cs typeface="Arial" panose="020B0604020202020204" pitchFamily="34" charset="0"/>
              </a:rPr>
            </a:br>
            <a:r>
              <a:rPr lang="fr-CH" altLang="fr-FR" sz="2400" dirty="0">
                <a:latin typeface="Arial" panose="020B0604020202020204" pitchFamily="34" charset="0"/>
                <a:cs typeface="Arial" panose="020B0604020202020204" pitchFamily="34" charset="0"/>
              </a:rPr>
              <a:t>Révision du plan d’affectation communal</a:t>
            </a:r>
            <a:endParaRPr lang="fr-CH" sz="3700" dirty="0">
              <a:latin typeface="Arial" panose="020B0604020202020204" pitchFamily="34" charset="0"/>
              <a:cs typeface="Arial" panose="020B0604020202020204" pitchFamily="34" charset="0"/>
            </a:endParaRPr>
          </a:p>
        </p:txBody>
      </p:sp>
      <p:sp>
        <p:nvSpPr>
          <p:cNvPr id="3" name="Sous-titre 2">
            <a:extLst>
              <a:ext uri="{FF2B5EF4-FFF2-40B4-BE49-F238E27FC236}">
                <a16:creationId xmlns:a16="http://schemas.microsoft.com/office/drawing/2014/main" id="{CEBD60CF-C25E-A55F-9E3B-91CD7CACCF4A}"/>
              </a:ext>
            </a:extLst>
          </p:cNvPr>
          <p:cNvSpPr>
            <a:spLocks noGrp="1"/>
          </p:cNvSpPr>
          <p:nvPr>
            <p:ph type="subTitle" idx="1"/>
          </p:nvPr>
        </p:nvSpPr>
        <p:spPr>
          <a:xfrm>
            <a:off x="477980" y="4784198"/>
            <a:ext cx="4023359" cy="646977"/>
          </a:xfrm>
        </p:spPr>
        <p:txBody>
          <a:bodyPr>
            <a:normAutofit fontScale="92500" lnSpcReduction="10000"/>
          </a:bodyPr>
          <a:lstStyle/>
          <a:p>
            <a:pPr algn="l"/>
            <a:r>
              <a:rPr lang="fr-CH" altLang="fr-FR" sz="1800" dirty="0">
                <a:latin typeface="Arial" panose="020B0604020202020204" pitchFamily="34" charset="0"/>
                <a:cs typeface="Arial" panose="020B0604020202020204" pitchFamily="34" charset="0"/>
              </a:rPr>
              <a:t>Information à la population </a:t>
            </a:r>
          </a:p>
          <a:p>
            <a:pPr algn="l"/>
            <a:r>
              <a:rPr lang="fr-CH" altLang="fr-FR" sz="1800" dirty="0">
                <a:latin typeface="Arial" panose="020B0604020202020204" pitchFamily="34" charset="0"/>
                <a:cs typeface="Arial" panose="020B0604020202020204" pitchFamily="34" charset="0"/>
              </a:rPr>
              <a:t>11 août 2026</a:t>
            </a:r>
          </a:p>
          <a:p>
            <a:pPr algn="l"/>
            <a:endParaRPr lang="fr-CH" sz="1800" dirty="0">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303A843B-A8A1-81DF-4769-22FC0AFACFC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7980" y="307788"/>
            <a:ext cx="879326" cy="879326"/>
          </a:xfrm>
          <a:prstGeom prst="rect">
            <a:avLst/>
          </a:prstGeom>
        </p:spPr>
      </p:pic>
      <p:sp>
        <p:nvSpPr>
          <p:cNvPr id="5" name="Foliennummernplatzhalter 5">
            <a:extLst>
              <a:ext uri="{FF2B5EF4-FFF2-40B4-BE49-F238E27FC236}">
                <a16:creationId xmlns:a16="http://schemas.microsoft.com/office/drawing/2014/main" id="{8E16E621-134E-1B49-1274-46A62DC9C1CD}"/>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bg1"/>
                </a:solidFill>
                <a:latin typeface="Arial" pitchFamily="34" charset="0"/>
                <a:cs typeface="Arial" pitchFamily="34" charset="0"/>
              </a:rPr>
              <a:t>Dossier 17N028 – Version 001 – Page n°</a:t>
            </a:r>
            <a:fld id="{634DCF49-7B02-41CE-8049-B82577C2B130}" type="slidenum">
              <a:rPr lang="de-DE" sz="700" smtClean="0">
                <a:solidFill>
                  <a:schemeClr val="bg1"/>
                </a:solidFill>
                <a:latin typeface="Arial" pitchFamily="34" charset="0"/>
                <a:cs typeface="Arial" pitchFamily="34" charset="0"/>
              </a:rPr>
              <a:pPr algn="ctr">
                <a:defRPr/>
              </a:pPr>
              <a:t>1</a:t>
            </a:fld>
            <a:endParaRPr lang="de-DE" sz="700" dirty="0">
              <a:solidFill>
                <a:schemeClr val="bg1"/>
              </a:solidFill>
              <a:latin typeface="Arial" pitchFamily="34" charset="0"/>
              <a:cs typeface="Arial" pitchFamily="34" charset="0"/>
            </a:endParaRPr>
          </a:p>
        </p:txBody>
      </p:sp>
      <p:pic>
        <p:nvPicPr>
          <p:cNvPr id="7" name="Picture 2">
            <a:extLst>
              <a:ext uri="{FF2B5EF4-FFF2-40B4-BE49-F238E27FC236}">
                <a16:creationId xmlns:a16="http://schemas.microsoft.com/office/drawing/2014/main" id="{5D72DDDD-235D-FD97-B5FF-B58EDAAEE4E6}"/>
              </a:ext>
            </a:extLst>
          </p:cNvPr>
          <p:cNvPicPr>
            <a:picLocks noChangeAspect="1" noChangeArrowheads="1"/>
          </p:cNvPicPr>
          <p:nvPr/>
        </p:nvPicPr>
        <p:blipFill>
          <a:blip r:embed="rId4"/>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 9">
            <a:extLst>
              <a:ext uri="{FF2B5EF4-FFF2-40B4-BE49-F238E27FC236}">
                <a16:creationId xmlns:a16="http://schemas.microsoft.com/office/drawing/2014/main" id="{3CF5EAB3-FC01-BA59-0898-B3B210B38631}"/>
              </a:ext>
            </a:extLst>
          </p:cNvPr>
          <p:cNvPicPr>
            <a:picLocks noChangeAspect="1"/>
          </p:cNvPicPr>
          <p:nvPr/>
        </p:nvPicPr>
        <p:blipFill>
          <a:blip r:embed="rId5"/>
          <a:stretch>
            <a:fillRect/>
          </a:stretch>
        </p:blipFill>
        <p:spPr>
          <a:xfrm>
            <a:off x="1103048" y="6351588"/>
            <a:ext cx="1704519" cy="216000"/>
          </a:xfrm>
          <a:prstGeom prst="rect">
            <a:avLst/>
          </a:prstGeom>
        </p:spPr>
      </p:pic>
    </p:spTree>
    <p:extLst>
      <p:ext uri="{BB962C8B-B14F-4D97-AF65-F5344CB8AC3E}">
        <p14:creationId xmlns:p14="http://schemas.microsoft.com/office/powerpoint/2010/main" val="2285839113"/>
      </p:ext>
    </p:extLst>
  </p:cSld>
  <p:clrMapOvr>
    <a:masterClrMapping/>
  </p:clrMapOvr>
  <p:transition spd="slow">
    <p:push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B694A5C-4E6D-A878-2937-98244D7C09D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sp>
        <p:nvSpPr>
          <p:cNvPr id="8" name="Foliennummernplatzhalter 5">
            <a:extLst>
              <a:ext uri="{FF2B5EF4-FFF2-40B4-BE49-F238E27FC236}">
                <a16:creationId xmlns:a16="http://schemas.microsoft.com/office/drawing/2014/main" id="{BDE9052B-68A7-14E1-9957-B7CD3A3E418E}"/>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17N028 – Version 001 – Page n°</a:t>
            </a:r>
            <a:fld id="{634DCF49-7B02-41CE-8049-B82577C2B130}" type="slidenum">
              <a:rPr lang="de-DE" sz="700" smtClean="0">
                <a:solidFill>
                  <a:schemeClr val="tx1"/>
                </a:solidFill>
                <a:latin typeface="Arial" pitchFamily="34" charset="0"/>
                <a:cs typeface="Arial" pitchFamily="34" charset="0"/>
              </a:rPr>
              <a:pPr algn="ctr">
                <a:defRPr/>
              </a:pPr>
              <a:t>10</a:t>
            </a:fld>
            <a:endParaRPr lang="de-DE" sz="700" dirty="0">
              <a:solidFill>
                <a:schemeClr val="tx1"/>
              </a:solidFill>
              <a:latin typeface="Arial" pitchFamily="34" charset="0"/>
              <a:cs typeface="Arial" pitchFamily="34" charset="0"/>
            </a:endParaRPr>
          </a:p>
        </p:txBody>
      </p:sp>
      <p:pic>
        <p:nvPicPr>
          <p:cNvPr id="10" name="Picture 2">
            <a:extLst>
              <a:ext uri="{FF2B5EF4-FFF2-40B4-BE49-F238E27FC236}">
                <a16:creationId xmlns:a16="http://schemas.microsoft.com/office/drawing/2014/main" id="{971493DC-7783-C44A-0A49-E7A2FAFCAF1B}"/>
              </a:ext>
            </a:extLst>
          </p:cNvPr>
          <p:cNvPicPr>
            <a:picLocks noChangeAspect="1" noChangeArrowheads="1"/>
          </p:cNvPicPr>
          <p:nvPr/>
        </p:nvPicPr>
        <p:blipFill>
          <a:blip r:embed="rId3"/>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C7B0CBF2-C7A5-B173-DEA6-475459F6C3A2}"/>
              </a:ext>
            </a:extLst>
          </p:cNvPr>
          <p:cNvPicPr>
            <a:picLocks noChangeAspect="1"/>
          </p:cNvPicPr>
          <p:nvPr/>
        </p:nvPicPr>
        <p:blipFill>
          <a:blip r:embed="rId4"/>
          <a:stretch>
            <a:fillRect/>
          </a:stretch>
        </p:blipFill>
        <p:spPr>
          <a:xfrm>
            <a:off x="1103048" y="6351588"/>
            <a:ext cx="1704519" cy="216000"/>
          </a:xfrm>
          <a:prstGeom prst="rect">
            <a:avLst/>
          </a:prstGeom>
        </p:spPr>
      </p:pic>
      <p:sp>
        <p:nvSpPr>
          <p:cNvPr id="9" name="Espace réservé du contenu 3">
            <a:extLst>
              <a:ext uri="{FF2B5EF4-FFF2-40B4-BE49-F238E27FC236}">
                <a16:creationId xmlns:a16="http://schemas.microsoft.com/office/drawing/2014/main" id="{4820EE97-17B4-A814-D3E3-68D088C3ADD2}"/>
              </a:ext>
            </a:extLst>
          </p:cNvPr>
          <p:cNvSpPr>
            <a:spLocks noGrp="1"/>
          </p:cNvSpPr>
          <p:nvPr>
            <p:ph idx="1"/>
          </p:nvPr>
        </p:nvSpPr>
        <p:spPr>
          <a:xfrm>
            <a:off x="663385" y="1319784"/>
            <a:ext cx="4992697" cy="4857797"/>
          </a:xfrm>
        </p:spPr>
        <p:txBody>
          <a:bodyPr>
            <a:normAutofit/>
          </a:bodyPr>
          <a:lstStyle/>
          <a:p>
            <a:r>
              <a:rPr lang="fr-FR" sz="1800" dirty="0">
                <a:latin typeface="Arial" panose="020B0604020202020204" pitchFamily="34" charset="0"/>
                <a:cs typeface="Arial" panose="020B0604020202020204" pitchFamily="34" charset="0"/>
              </a:rPr>
              <a:t>Dézoner les franges de la zone à bâtir en zone agricole</a:t>
            </a:r>
          </a:p>
          <a:p>
            <a:endParaRPr lang="fr-FR" sz="1800" dirty="0">
              <a:latin typeface="Arial" panose="020B0604020202020204" pitchFamily="34" charset="0"/>
              <a:cs typeface="Arial" panose="020B0604020202020204" pitchFamily="34" charset="0"/>
            </a:endParaRPr>
          </a:p>
          <a:p>
            <a:r>
              <a:rPr lang="fr-FR" sz="1800" dirty="0">
                <a:latin typeface="Arial" panose="020B0604020202020204" pitchFamily="34" charset="0"/>
                <a:cs typeface="Arial" panose="020B0604020202020204" pitchFamily="34" charset="0"/>
              </a:rPr>
              <a:t>Affecter en zone agricole les surfaces de plus de 2’500 m2 au sein de la zone à bâtir</a:t>
            </a:r>
          </a:p>
          <a:p>
            <a:endParaRPr lang="fr-FR" sz="1800" dirty="0">
              <a:latin typeface="Arial" panose="020B0604020202020204" pitchFamily="34" charset="0"/>
              <a:cs typeface="Arial" panose="020B0604020202020204" pitchFamily="34" charset="0"/>
            </a:endParaRPr>
          </a:p>
          <a:p>
            <a:r>
              <a:rPr lang="fr-FR" sz="1800" dirty="0">
                <a:latin typeface="Arial" panose="020B0604020202020204" pitchFamily="34" charset="0"/>
                <a:cs typeface="Arial" panose="020B0604020202020204" pitchFamily="34" charset="0"/>
              </a:rPr>
              <a:t>Affecter en zone à bâtir inconstructible les espaces vides au sein du tissu bâti (espaces publics, vergers et des éléments patrimoniaux,…)</a:t>
            </a:r>
          </a:p>
          <a:p>
            <a:endParaRPr lang="fr-FR" sz="1800" dirty="0">
              <a:latin typeface="Arial" panose="020B0604020202020204" pitchFamily="34" charset="0"/>
              <a:cs typeface="Arial" panose="020B0604020202020204" pitchFamily="34" charset="0"/>
            </a:endParaRPr>
          </a:p>
          <a:p>
            <a:r>
              <a:rPr lang="fr-FR" sz="1800" dirty="0">
                <a:latin typeface="Arial" panose="020B0604020202020204" pitchFamily="34" charset="0"/>
                <a:cs typeface="Arial" panose="020B0604020202020204" pitchFamily="34" charset="0"/>
              </a:rPr>
              <a:t>Assurer la disponibilité des terrains libres de construction (art.15a LAT et 52 LATC)</a:t>
            </a:r>
          </a:p>
          <a:p>
            <a:endParaRPr lang="fr-FR" sz="1800" dirty="0">
              <a:latin typeface="Arial" panose="020B0604020202020204" pitchFamily="34" charset="0"/>
              <a:cs typeface="Arial" panose="020B0604020202020204" pitchFamily="34" charset="0"/>
            </a:endParaRPr>
          </a:p>
        </p:txBody>
      </p:sp>
      <p:pic>
        <p:nvPicPr>
          <p:cNvPr id="3074" name="Picture 2">
            <a:extLst>
              <a:ext uri="{FF2B5EF4-FFF2-40B4-BE49-F238E27FC236}">
                <a16:creationId xmlns:a16="http://schemas.microsoft.com/office/drawing/2014/main" id="{15D467D7-9187-075F-ED4D-7F312D90E6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85649" y="1614079"/>
            <a:ext cx="3478258" cy="3478258"/>
          </a:xfrm>
          <a:prstGeom prst="rect">
            <a:avLst/>
          </a:prstGeom>
          <a:noFill/>
          <a:extLst>
            <a:ext uri="{909E8E84-426E-40DD-AFC4-6F175D3DCCD1}">
              <a14:hiddenFill xmlns:a14="http://schemas.microsoft.com/office/drawing/2010/main">
                <a:solidFill>
                  <a:srgbClr val="FFFFFF"/>
                </a:solidFill>
              </a14:hiddenFill>
            </a:ext>
          </a:extLst>
        </p:spPr>
      </p:pic>
      <p:sp>
        <p:nvSpPr>
          <p:cNvPr id="5" name="Titre 1">
            <a:extLst>
              <a:ext uri="{FF2B5EF4-FFF2-40B4-BE49-F238E27FC236}">
                <a16:creationId xmlns:a16="http://schemas.microsoft.com/office/drawing/2014/main" id="{3E8BBAAC-842A-EDB1-A254-1F03531D69BE}"/>
              </a:ext>
            </a:extLst>
          </p:cNvPr>
          <p:cNvSpPr txBox="1">
            <a:spLocks/>
          </p:cNvSpPr>
          <p:nvPr/>
        </p:nvSpPr>
        <p:spPr>
          <a:xfrm>
            <a:off x="663385" y="365126"/>
            <a:ext cx="9800522" cy="879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H" sz="3200" b="1">
                <a:latin typeface="Arial" panose="020B0604020202020204" pitchFamily="34" charset="0"/>
                <a:cs typeface="Arial" panose="020B0604020202020204" pitchFamily="34" charset="0"/>
              </a:rPr>
              <a:t>2 – Contexte de planification </a:t>
            </a:r>
            <a:r>
              <a:rPr lang="fr-CH" sz="2400">
                <a:solidFill>
                  <a:schemeClr val="accent1">
                    <a:lumMod val="50000"/>
                  </a:schemeClr>
                </a:solidFill>
                <a:latin typeface="Arial" panose="020B0604020202020204" pitchFamily="34" charset="0"/>
                <a:cs typeface="Arial" panose="020B0604020202020204" pitchFamily="34" charset="0"/>
              </a:rPr>
              <a:t>PDCn– mesure A11</a:t>
            </a:r>
            <a:endParaRPr lang="fr-CH" sz="2400"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83787473"/>
      </p:ext>
    </p:extLst>
  </p:cSld>
  <p:clrMapOvr>
    <a:masterClrMapping/>
  </p:clrMapOvr>
  <p:transition spd="slow">
    <p:push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B694A5C-4E6D-A878-2937-98244D7C09D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sp>
        <p:nvSpPr>
          <p:cNvPr id="7" name="Titre 1">
            <a:extLst>
              <a:ext uri="{FF2B5EF4-FFF2-40B4-BE49-F238E27FC236}">
                <a16:creationId xmlns:a16="http://schemas.microsoft.com/office/drawing/2014/main" id="{8E78D0B8-FE02-CBE3-024E-7991BD54D67C}"/>
              </a:ext>
            </a:extLst>
          </p:cNvPr>
          <p:cNvSpPr>
            <a:spLocks noGrp="1"/>
          </p:cNvSpPr>
          <p:nvPr>
            <p:ph type="title"/>
          </p:nvPr>
        </p:nvSpPr>
        <p:spPr>
          <a:xfrm>
            <a:off x="663385" y="365126"/>
            <a:ext cx="9800522" cy="879326"/>
          </a:xfrm>
        </p:spPr>
        <p:txBody>
          <a:bodyPr>
            <a:normAutofit/>
          </a:bodyPr>
          <a:lstStyle/>
          <a:p>
            <a:r>
              <a:rPr lang="fr-CH" sz="3200" b="1" dirty="0">
                <a:latin typeface="Arial" panose="020B0604020202020204" pitchFamily="34" charset="0"/>
                <a:cs typeface="Arial" panose="020B0604020202020204" pitchFamily="34" charset="0"/>
              </a:rPr>
              <a:t>3 – PROJET DE </a:t>
            </a:r>
            <a:r>
              <a:rPr lang="fr-CH" sz="3200" b="1" dirty="0" err="1">
                <a:latin typeface="Arial" panose="020B0604020202020204" pitchFamily="34" charset="0"/>
                <a:cs typeface="Arial" panose="020B0604020202020204" pitchFamily="34" charset="0"/>
              </a:rPr>
              <a:t>PACom</a:t>
            </a:r>
            <a:r>
              <a:rPr lang="fr-CH" sz="3200" b="1" dirty="0">
                <a:latin typeface="Arial" panose="020B0604020202020204" pitchFamily="34" charset="0"/>
                <a:cs typeface="Arial" panose="020B0604020202020204" pitchFamily="34" charset="0"/>
              </a:rPr>
              <a:t> </a:t>
            </a:r>
            <a:r>
              <a:rPr lang="fr-CH" sz="2400" dirty="0">
                <a:solidFill>
                  <a:schemeClr val="accent1">
                    <a:lumMod val="50000"/>
                  </a:schemeClr>
                </a:solidFill>
                <a:latin typeface="Arial" panose="020B0604020202020204" pitchFamily="34" charset="0"/>
                <a:cs typeface="Arial" panose="020B0604020202020204" pitchFamily="34" charset="0"/>
              </a:rPr>
              <a:t>Composition du dossier</a:t>
            </a:r>
          </a:p>
        </p:txBody>
      </p:sp>
      <p:sp>
        <p:nvSpPr>
          <p:cNvPr id="8" name="Foliennummernplatzhalter 5">
            <a:extLst>
              <a:ext uri="{FF2B5EF4-FFF2-40B4-BE49-F238E27FC236}">
                <a16:creationId xmlns:a16="http://schemas.microsoft.com/office/drawing/2014/main" id="{BDE9052B-68A7-14E1-9957-B7CD3A3E418E}"/>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17N028 – Version 001 – Page n°</a:t>
            </a:r>
            <a:fld id="{634DCF49-7B02-41CE-8049-B82577C2B130}" type="slidenum">
              <a:rPr lang="de-DE" sz="700" smtClean="0">
                <a:solidFill>
                  <a:schemeClr val="tx1"/>
                </a:solidFill>
                <a:latin typeface="Arial" pitchFamily="34" charset="0"/>
                <a:cs typeface="Arial" pitchFamily="34" charset="0"/>
              </a:rPr>
              <a:pPr algn="ctr">
                <a:defRPr/>
              </a:pPr>
              <a:t>11</a:t>
            </a:fld>
            <a:endParaRPr lang="de-DE" sz="700" dirty="0">
              <a:solidFill>
                <a:schemeClr val="tx1"/>
              </a:solidFill>
              <a:latin typeface="Arial" pitchFamily="34" charset="0"/>
              <a:cs typeface="Arial" pitchFamily="34" charset="0"/>
            </a:endParaRPr>
          </a:p>
        </p:txBody>
      </p:sp>
      <p:pic>
        <p:nvPicPr>
          <p:cNvPr id="10" name="Picture 2">
            <a:extLst>
              <a:ext uri="{FF2B5EF4-FFF2-40B4-BE49-F238E27FC236}">
                <a16:creationId xmlns:a16="http://schemas.microsoft.com/office/drawing/2014/main" id="{971493DC-7783-C44A-0A49-E7A2FAFCAF1B}"/>
              </a:ext>
            </a:extLst>
          </p:cNvPr>
          <p:cNvPicPr>
            <a:picLocks noChangeAspect="1" noChangeArrowheads="1"/>
          </p:cNvPicPr>
          <p:nvPr/>
        </p:nvPicPr>
        <p:blipFill>
          <a:blip r:embed="rId3"/>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C7B0CBF2-C7A5-B173-DEA6-475459F6C3A2}"/>
              </a:ext>
            </a:extLst>
          </p:cNvPr>
          <p:cNvPicPr>
            <a:picLocks noChangeAspect="1"/>
          </p:cNvPicPr>
          <p:nvPr/>
        </p:nvPicPr>
        <p:blipFill>
          <a:blip r:embed="rId4"/>
          <a:stretch>
            <a:fillRect/>
          </a:stretch>
        </p:blipFill>
        <p:spPr>
          <a:xfrm>
            <a:off x="1103048" y="6351588"/>
            <a:ext cx="1704519" cy="216000"/>
          </a:xfrm>
          <a:prstGeom prst="rect">
            <a:avLst/>
          </a:prstGeom>
        </p:spPr>
      </p:pic>
      <p:sp>
        <p:nvSpPr>
          <p:cNvPr id="6" name="Espace réservé du contenu 3">
            <a:extLst>
              <a:ext uri="{FF2B5EF4-FFF2-40B4-BE49-F238E27FC236}">
                <a16:creationId xmlns:a16="http://schemas.microsoft.com/office/drawing/2014/main" id="{C3B45DD2-CFD2-F153-C699-C5ECB84DF0A9}"/>
              </a:ext>
            </a:extLst>
          </p:cNvPr>
          <p:cNvSpPr txBox="1">
            <a:spLocks/>
          </p:cNvSpPr>
          <p:nvPr/>
        </p:nvSpPr>
        <p:spPr>
          <a:xfrm>
            <a:off x="663385" y="1319784"/>
            <a:ext cx="11203394" cy="48577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latin typeface="Arial" panose="020B0604020202020204" pitchFamily="34" charset="0"/>
                <a:cs typeface="Arial" panose="020B0604020202020204" pitchFamily="34" charset="0"/>
              </a:rPr>
              <a:t>Plan au 1:2000</a:t>
            </a:r>
          </a:p>
          <a:p>
            <a:endParaRPr lang="fr-FR" sz="1800" dirty="0">
              <a:latin typeface="Arial" panose="020B0604020202020204" pitchFamily="34" charset="0"/>
              <a:cs typeface="Arial" panose="020B0604020202020204" pitchFamily="34" charset="0"/>
            </a:endParaRPr>
          </a:p>
          <a:p>
            <a:r>
              <a:rPr lang="fr-FR" sz="1800" dirty="0">
                <a:latin typeface="Arial" panose="020B0604020202020204" pitchFamily="34" charset="0"/>
                <a:cs typeface="Arial" panose="020B0604020202020204" pitchFamily="34" charset="0"/>
              </a:rPr>
              <a:t>Plan au 1:5000</a:t>
            </a:r>
          </a:p>
          <a:p>
            <a:endParaRPr lang="fr-FR" sz="1800" dirty="0">
              <a:latin typeface="Arial" panose="020B0604020202020204" pitchFamily="34" charset="0"/>
              <a:cs typeface="Arial" panose="020B0604020202020204" pitchFamily="34" charset="0"/>
            </a:endParaRPr>
          </a:p>
          <a:p>
            <a:r>
              <a:rPr lang="fr-FR" sz="1800" dirty="0">
                <a:latin typeface="Arial" panose="020B0604020202020204" pitchFamily="34" charset="0"/>
                <a:cs typeface="Arial" panose="020B0604020202020204" pitchFamily="34" charset="0"/>
              </a:rPr>
              <a:t>Règlement sur le </a:t>
            </a:r>
            <a:r>
              <a:rPr lang="fr-FR" sz="1800" dirty="0" err="1">
                <a:latin typeface="Arial" panose="020B0604020202020204" pitchFamily="34" charset="0"/>
                <a:cs typeface="Arial" panose="020B0604020202020204" pitchFamily="34" charset="0"/>
              </a:rPr>
              <a:t>PACom</a:t>
            </a:r>
            <a:r>
              <a:rPr lang="fr-FR" sz="1800" dirty="0">
                <a:latin typeface="Arial" panose="020B0604020202020204" pitchFamily="34" charset="0"/>
                <a:cs typeface="Arial" panose="020B0604020202020204" pitchFamily="34" charset="0"/>
              </a:rPr>
              <a:t> et la police des constructions</a:t>
            </a:r>
          </a:p>
          <a:p>
            <a:endParaRPr lang="fr-FR" sz="1800" dirty="0">
              <a:latin typeface="Arial" panose="020B0604020202020204" pitchFamily="34" charset="0"/>
              <a:cs typeface="Arial" panose="020B0604020202020204" pitchFamily="34" charset="0"/>
            </a:endParaRPr>
          </a:p>
          <a:p>
            <a:r>
              <a:rPr lang="fr-FR" sz="1800" dirty="0">
                <a:latin typeface="Arial" panose="020B0604020202020204" pitchFamily="34" charset="0"/>
                <a:cs typeface="Arial" panose="020B0604020202020204" pitchFamily="34" charset="0"/>
              </a:rPr>
              <a:t>Délimitation de l’aire forestière</a:t>
            </a:r>
          </a:p>
          <a:p>
            <a:endParaRPr lang="fr-FR" sz="1800" dirty="0">
              <a:latin typeface="Arial" panose="020B0604020202020204" pitchFamily="34" charset="0"/>
              <a:cs typeface="Arial" panose="020B0604020202020204" pitchFamily="34" charset="0"/>
            </a:endParaRPr>
          </a:p>
          <a:p>
            <a:r>
              <a:rPr lang="fr-FR" sz="1800" dirty="0">
                <a:latin typeface="Arial" panose="020B0604020202020204" pitchFamily="34" charset="0"/>
                <a:cs typeface="Arial" panose="020B0604020202020204" pitchFamily="34" charset="0"/>
              </a:rPr>
              <a:t>Rapport explicatif selon l’art. 47 OAT et ses annexes</a:t>
            </a:r>
          </a:p>
          <a:p>
            <a:endParaRPr lang="fr-FR" sz="1800" dirty="0">
              <a:latin typeface="Arial" panose="020B0604020202020204" pitchFamily="34" charset="0"/>
              <a:cs typeface="Arial" panose="020B0604020202020204" pitchFamily="34" charset="0"/>
            </a:endParaRPr>
          </a:p>
          <a:p>
            <a:r>
              <a:rPr lang="fr-FR" sz="1800" dirty="0">
                <a:latin typeface="Arial" panose="020B0604020202020204" pitchFamily="34" charset="0"/>
                <a:cs typeface="Arial" panose="020B0604020202020204" pitchFamily="34" charset="0"/>
              </a:rPr>
              <a:t>Préavis des examens des services de l’Etat</a:t>
            </a:r>
          </a:p>
          <a:p>
            <a:endParaRPr lang="fr-FR" sz="1800" dirty="0">
              <a:latin typeface="Arial" panose="020B0604020202020204" pitchFamily="34" charset="0"/>
              <a:cs typeface="Arial" panose="020B0604020202020204" pitchFamily="34" charset="0"/>
            </a:endParaRPr>
          </a:p>
          <a:p>
            <a:endParaRPr lang="fr-FR" sz="1800" dirty="0">
              <a:latin typeface="Arial" panose="020B0604020202020204" pitchFamily="34" charset="0"/>
              <a:cs typeface="Arial" panose="020B0604020202020204" pitchFamily="34" charset="0"/>
            </a:endParaRPr>
          </a:p>
        </p:txBody>
      </p:sp>
      <p:sp>
        <p:nvSpPr>
          <p:cNvPr id="4" name="Accolade fermante 3">
            <a:extLst>
              <a:ext uri="{FF2B5EF4-FFF2-40B4-BE49-F238E27FC236}">
                <a16:creationId xmlns:a16="http://schemas.microsoft.com/office/drawing/2014/main" id="{1BA18D7B-EBA9-7A08-0A39-92AC7B82548D}"/>
              </a:ext>
            </a:extLst>
          </p:cNvPr>
          <p:cNvSpPr/>
          <p:nvPr/>
        </p:nvSpPr>
        <p:spPr>
          <a:xfrm>
            <a:off x="6888480" y="1319784"/>
            <a:ext cx="650240" cy="256133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5" name="ZoneTexte 4">
            <a:extLst>
              <a:ext uri="{FF2B5EF4-FFF2-40B4-BE49-F238E27FC236}">
                <a16:creationId xmlns:a16="http://schemas.microsoft.com/office/drawing/2014/main" id="{D2261969-8C28-C9A5-BD5D-E0F9FA9681C6}"/>
              </a:ext>
            </a:extLst>
          </p:cNvPr>
          <p:cNvSpPr txBox="1"/>
          <p:nvPr/>
        </p:nvSpPr>
        <p:spPr>
          <a:xfrm>
            <a:off x="7582178" y="2415786"/>
            <a:ext cx="2236510" cy="369332"/>
          </a:xfrm>
          <a:prstGeom prst="rect">
            <a:avLst/>
          </a:prstGeom>
          <a:noFill/>
        </p:spPr>
        <p:txBody>
          <a:bodyPr wrap="none" rtlCol="0">
            <a:spAutoFit/>
          </a:bodyPr>
          <a:lstStyle/>
          <a:p>
            <a:r>
              <a:rPr lang="fr-FR" dirty="0">
                <a:latin typeface="Arial" panose="020B0604020202020204" pitchFamily="34" charset="0"/>
                <a:cs typeface="Arial" panose="020B0604020202020204" pitchFamily="34" charset="0"/>
              </a:rPr>
              <a:t>Opposable aux tiers</a:t>
            </a:r>
          </a:p>
        </p:txBody>
      </p:sp>
    </p:spTree>
    <p:extLst>
      <p:ext uri="{BB962C8B-B14F-4D97-AF65-F5344CB8AC3E}">
        <p14:creationId xmlns:p14="http://schemas.microsoft.com/office/powerpoint/2010/main" val="2930139315"/>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B694A5C-4E6D-A878-2937-98244D7C09D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sp>
        <p:nvSpPr>
          <p:cNvPr id="7" name="Titre 1">
            <a:extLst>
              <a:ext uri="{FF2B5EF4-FFF2-40B4-BE49-F238E27FC236}">
                <a16:creationId xmlns:a16="http://schemas.microsoft.com/office/drawing/2014/main" id="{8E78D0B8-FE02-CBE3-024E-7991BD54D67C}"/>
              </a:ext>
            </a:extLst>
          </p:cNvPr>
          <p:cNvSpPr>
            <a:spLocks noGrp="1"/>
          </p:cNvSpPr>
          <p:nvPr>
            <p:ph type="title"/>
          </p:nvPr>
        </p:nvSpPr>
        <p:spPr>
          <a:xfrm>
            <a:off x="663385" y="365126"/>
            <a:ext cx="9800522" cy="879326"/>
          </a:xfrm>
        </p:spPr>
        <p:txBody>
          <a:bodyPr>
            <a:normAutofit/>
          </a:bodyPr>
          <a:lstStyle/>
          <a:p>
            <a:r>
              <a:rPr lang="fr-CH" sz="3200" b="1" dirty="0">
                <a:latin typeface="Arial" panose="020B0604020202020204" pitchFamily="34" charset="0"/>
                <a:cs typeface="Arial" panose="020B0604020202020204" pitchFamily="34" charset="0"/>
              </a:rPr>
              <a:t>3 – PROJET DE PACom </a:t>
            </a:r>
            <a:r>
              <a:rPr lang="fr-CH" sz="2400" dirty="0">
                <a:solidFill>
                  <a:schemeClr val="accent1">
                    <a:lumMod val="50000"/>
                  </a:schemeClr>
                </a:solidFill>
                <a:latin typeface="Arial" panose="020B0604020202020204" pitchFamily="34" charset="0"/>
                <a:cs typeface="Arial" panose="020B0604020202020204" pitchFamily="34" charset="0"/>
              </a:rPr>
              <a:t>Données de base : patrimoine</a:t>
            </a:r>
          </a:p>
        </p:txBody>
      </p:sp>
      <p:sp>
        <p:nvSpPr>
          <p:cNvPr id="8" name="Foliennummernplatzhalter 5">
            <a:extLst>
              <a:ext uri="{FF2B5EF4-FFF2-40B4-BE49-F238E27FC236}">
                <a16:creationId xmlns:a16="http://schemas.microsoft.com/office/drawing/2014/main" id="{BDE9052B-68A7-14E1-9957-B7CD3A3E418E}"/>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17N028 – Version 001 – Page n°</a:t>
            </a:r>
            <a:fld id="{634DCF49-7B02-41CE-8049-B82577C2B130}" type="slidenum">
              <a:rPr lang="de-DE" sz="700" smtClean="0">
                <a:solidFill>
                  <a:schemeClr val="tx1"/>
                </a:solidFill>
                <a:latin typeface="Arial" pitchFamily="34" charset="0"/>
                <a:cs typeface="Arial" pitchFamily="34" charset="0"/>
              </a:rPr>
              <a:pPr algn="ctr">
                <a:defRPr/>
              </a:pPr>
              <a:t>12</a:t>
            </a:fld>
            <a:endParaRPr lang="de-DE" sz="700" dirty="0">
              <a:solidFill>
                <a:schemeClr val="tx1"/>
              </a:solidFill>
              <a:latin typeface="Arial" pitchFamily="34" charset="0"/>
              <a:cs typeface="Arial" pitchFamily="34" charset="0"/>
            </a:endParaRPr>
          </a:p>
        </p:txBody>
      </p:sp>
      <p:pic>
        <p:nvPicPr>
          <p:cNvPr id="10" name="Picture 2">
            <a:extLst>
              <a:ext uri="{FF2B5EF4-FFF2-40B4-BE49-F238E27FC236}">
                <a16:creationId xmlns:a16="http://schemas.microsoft.com/office/drawing/2014/main" id="{971493DC-7783-C44A-0A49-E7A2FAFCAF1B}"/>
              </a:ext>
            </a:extLst>
          </p:cNvPr>
          <p:cNvPicPr>
            <a:picLocks noChangeAspect="1" noChangeArrowheads="1"/>
          </p:cNvPicPr>
          <p:nvPr/>
        </p:nvPicPr>
        <p:blipFill>
          <a:blip r:embed="rId3"/>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C7B0CBF2-C7A5-B173-DEA6-475459F6C3A2}"/>
              </a:ext>
            </a:extLst>
          </p:cNvPr>
          <p:cNvPicPr>
            <a:picLocks noChangeAspect="1"/>
          </p:cNvPicPr>
          <p:nvPr/>
        </p:nvPicPr>
        <p:blipFill>
          <a:blip r:embed="rId4"/>
          <a:stretch>
            <a:fillRect/>
          </a:stretch>
        </p:blipFill>
        <p:spPr>
          <a:xfrm>
            <a:off x="1103048" y="6351588"/>
            <a:ext cx="1704519" cy="216000"/>
          </a:xfrm>
          <a:prstGeom prst="rect">
            <a:avLst/>
          </a:prstGeom>
        </p:spPr>
      </p:pic>
      <p:sp>
        <p:nvSpPr>
          <p:cNvPr id="2" name="Espace réservé du contenu 3">
            <a:extLst>
              <a:ext uri="{FF2B5EF4-FFF2-40B4-BE49-F238E27FC236}">
                <a16:creationId xmlns:a16="http://schemas.microsoft.com/office/drawing/2014/main" id="{42E032BF-7DB2-AA49-18E3-97F6C56679A1}"/>
              </a:ext>
            </a:extLst>
          </p:cNvPr>
          <p:cNvSpPr>
            <a:spLocks noGrp="1"/>
          </p:cNvSpPr>
          <p:nvPr>
            <p:ph idx="1"/>
          </p:nvPr>
        </p:nvSpPr>
        <p:spPr>
          <a:xfrm>
            <a:off x="663385" y="1319784"/>
            <a:ext cx="4992697" cy="4857797"/>
          </a:xfrm>
        </p:spPr>
        <p:txBody>
          <a:bodyPr>
            <a:normAutofit/>
          </a:bodyPr>
          <a:lstStyle/>
          <a:p>
            <a:r>
              <a:rPr lang="fr-FR" sz="1800" dirty="0">
                <a:latin typeface="Arial" panose="020B0604020202020204" pitchFamily="34" charset="0"/>
                <a:cs typeface="Arial" panose="020B0604020202020204" pitchFamily="34" charset="0"/>
              </a:rPr>
              <a:t>Inventaire fédéral des sites construits protégés de Suisse (ISOS)</a:t>
            </a:r>
          </a:p>
          <a:p>
            <a:endParaRPr lang="fr-FR" sz="1800" dirty="0">
              <a:latin typeface="Arial" panose="020B0604020202020204" pitchFamily="34" charset="0"/>
              <a:cs typeface="Arial" panose="020B0604020202020204" pitchFamily="34" charset="0"/>
            </a:endParaRPr>
          </a:p>
          <a:p>
            <a:r>
              <a:rPr lang="fr-FR" sz="1800" dirty="0">
                <a:latin typeface="Arial" panose="020B0604020202020204" pitchFamily="34" charset="0"/>
                <a:cs typeface="Arial" panose="020B0604020202020204" pitchFamily="34" charset="0"/>
              </a:rPr>
              <a:t>Recensement architectural </a:t>
            </a:r>
          </a:p>
          <a:p>
            <a:endParaRPr lang="fr-FR" sz="1800" dirty="0">
              <a:latin typeface="Arial" panose="020B0604020202020204" pitchFamily="34" charset="0"/>
              <a:cs typeface="Arial" panose="020B0604020202020204" pitchFamily="34" charset="0"/>
            </a:endParaRPr>
          </a:p>
          <a:p>
            <a:r>
              <a:rPr lang="fr-FR" sz="1800" dirty="0">
                <a:latin typeface="Arial" panose="020B0604020202020204" pitchFamily="34" charset="0"/>
                <a:cs typeface="Arial" panose="020B0604020202020204" pitchFamily="34" charset="0"/>
              </a:rPr>
              <a:t>Inventaire des voies de communication historiques (IVS)</a:t>
            </a:r>
          </a:p>
          <a:p>
            <a:endParaRPr lang="fr-FR" sz="1800" dirty="0">
              <a:latin typeface="Arial" panose="020B0604020202020204" pitchFamily="34" charset="0"/>
              <a:cs typeface="Arial" panose="020B0604020202020204" pitchFamily="34" charset="0"/>
            </a:endParaRPr>
          </a:p>
          <a:p>
            <a:r>
              <a:rPr lang="fr-FR" sz="1800" dirty="0">
                <a:latin typeface="Arial" panose="020B0604020202020204" pitchFamily="34" charset="0"/>
                <a:cs typeface="Arial" panose="020B0604020202020204" pitchFamily="34" charset="0"/>
              </a:rPr>
              <a:t>Patrimoine archéologique</a:t>
            </a:r>
          </a:p>
          <a:p>
            <a:endParaRPr lang="fr-FR" sz="1800" dirty="0">
              <a:latin typeface="Arial" panose="020B0604020202020204" pitchFamily="34" charset="0"/>
              <a:cs typeface="Arial" panose="020B0604020202020204" pitchFamily="34" charset="0"/>
            </a:endParaRPr>
          </a:p>
          <a:p>
            <a:r>
              <a:rPr lang="fr-FR" sz="1800" dirty="0">
                <a:latin typeface="Arial" panose="020B0604020202020204" pitchFamily="34" charset="0"/>
                <a:cs typeface="Arial" panose="020B0604020202020204" pitchFamily="34" charset="0"/>
              </a:rPr>
              <a:t>Inventaire des parcs et jardins historiques (ICOMOS)</a:t>
            </a:r>
          </a:p>
          <a:p>
            <a:endParaRPr lang="fr-FR" sz="1800" dirty="0">
              <a:latin typeface="Arial" panose="020B0604020202020204" pitchFamily="34" charset="0"/>
              <a:cs typeface="Arial" panose="020B0604020202020204" pitchFamily="34" charset="0"/>
            </a:endParaRPr>
          </a:p>
        </p:txBody>
      </p:sp>
      <p:pic>
        <p:nvPicPr>
          <p:cNvPr id="5" name="Image 4">
            <a:extLst>
              <a:ext uri="{FF2B5EF4-FFF2-40B4-BE49-F238E27FC236}">
                <a16:creationId xmlns:a16="http://schemas.microsoft.com/office/drawing/2014/main" id="{6836A9B1-2DC6-26E4-5760-5DC2304AA178}"/>
              </a:ext>
            </a:extLst>
          </p:cNvPr>
          <p:cNvPicPr>
            <a:picLocks noChangeAspect="1"/>
          </p:cNvPicPr>
          <p:nvPr/>
        </p:nvPicPr>
        <p:blipFill>
          <a:blip r:embed="rId5"/>
          <a:stretch>
            <a:fillRect/>
          </a:stretch>
        </p:blipFill>
        <p:spPr>
          <a:xfrm>
            <a:off x="5344148" y="1319784"/>
            <a:ext cx="6435774" cy="4470701"/>
          </a:xfrm>
          <a:prstGeom prst="rect">
            <a:avLst/>
          </a:prstGeom>
        </p:spPr>
      </p:pic>
      <p:pic>
        <p:nvPicPr>
          <p:cNvPr id="9" name="Image 8">
            <a:extLst>
              <a:ext uri="{FF2B5EF4-FFF2-40B4-BE49-F238E27FC236}">
                <a16:creationId xmlns:a16="http://schemas.microsoft.com/office/drawing/2014/main" id="{90E59A1F-0A0D-B8D8-664D-0EFBCA18DA07}"/>
              </a:ext>
            </a:extLst>
          </p:cNvPr>
          <p:cNvPicPr>
            <a:picLocks noChangeAspect="1"/>
          </p:cNvPicPr>
          <p:nvPr/>
        </p:nvPicPr>
        <p:blipFill>
          <a:blip r:embed="rId6"/>
          <a:stretch>
            <a:fillRect/>
          </a:stretch>
        </p:blipFill>
        <p:spPr>
          <a:xfrm>
            <a:off x="10186614" y="3769359"/>
            <a:ext cx="1593308" cy="2096457"/>
          </a:xfrm>
          <a:prstGeom prst="rect">
            <a:avLst/>
          </a:prstGeom>
        </p:spPr>
      </p:pic>
    </p:spTree>
    <p:extLst>
      <p:ext uri="{BB962C8B-B14F-4D97-AF65-F5344CB8AC3E}">
        <p14:creationId xmlns:p14="http://schemas.microsoft.com/office/powerpoint/2010/main" val="1311245980"/>
      </p:ext>
    </p:extLst>
  </p:cSld>
  <p:clrMapOvr>
    <a:masterClrMapping/>
  </p:clrMapOvr>
  <p:transition spd="slow">
    <p:push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B694A5C-4E6D-A878-2937-98244D7C09D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sp>
        <p:nvSpPr>
          <p:cNvPr id="7" name="Titre 1">
            <a:extLst>
              <a:ext uri="{FF2B5EF4-FFF2-40B4-BE49-F238E27FC236}">
                <a16:creationId xmlns:a16="http://schemas.microsoft.com/office/drawing/2014/main" id="{8E78D0B8-FE02-CBE3-024E-7991BD54D67C}"/>
              </a:ext>
            </a:extLst>
          </p:cNvPr>
          <p:cNvSpPr>
            <a:spLocks noGrp="1"/>
          </p:cNvSpPr>
          <p:nvPr>
            <p:ph type="title"/>
          </p:nvPr>
        </p:nvSpPr>
        <p:spPr>
          <a:xfrm>
            <a:off x="663385" y="365126"/>
            <a:ext cx="9800522" cy="879326"/>
          </a:xfrm>
        </p:spPr>
        <p:txBody>
          <a:bodyPr>
            <a:normAutofit/>
          </a:bodyPr>
          <a:lstStyle/>
          <a:p>
            <a:r>
              <a:rPr lang="fr-CH" sz="3200" b="1" dirty="0">
                <a:latin typeface="Arial" panose="020B0604020202020204" pitchFamily="34" charset="0"/>
                <a:cs typeface="Arial" panose="020B0604020202020204" pitchFamily="34" charset="0"/>
              </a:rPr>
              <a:t>3 – PROJET DE PACom </a:t>
            </a:r>
            <a:r>
              <a:rPr lang="fr-CH" sz="2400" dirty="0">
                <a:solidFill>
                  <a:schemeClr val="accent1">
                    <a:lumMod val="50000"/>
                  </a:schemeClr>
                </a:solidFill>
                <a:latin typeface="Arial" panose="020B0604020202020204" pitchFamily="34" charset="0"/>
                <a:cs typeface="Arial" panose="020B0604020202020204" pitchFamily="34" charset="0"/>
              </a:rPr>
              <a:t>Données de base : nature</a:t>
            </a:r>
          </a:p>
        </p:txBody>
      </p:sp>
      <p:sp>
        <p:nvSpPr>
          <p:cNvPr id="8" name="Foliennummernplatzhalter 5">
            <a:extLst>
              <a:ext uri="{FF2B5EF4-FFF2-40B4-BE49-F238E27FC236}">
                <a16:creationId xmlns:a16="http://schemas.microsoft.com/office/drawing/2014/main" id="{BDE9052B-68A7-14E1-9957-B7CD3A3E418E}"/>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17N028 – Version 001 – Page n°</a:t>
            </a:r>
            <a:fld id="{634DCF49-7B02-41CE-8049-B82577C2B130}" type="slidenum">
              <a:rPr lang="de-DE" sz="700" smtClean="0">
                <a:solidFill>
                  <a:schemeClr val="tx1"/>
                </a:solidFill>
                <a:latin typeface="Arial" pitchFamily="34" charset="0"/>
                <a:cs typeface="Arial" pitchFamily="34" charset="0"/>
              </a:rPr>
              <a:pPr algn="ctr">
                <a:defRPr/>
              </a:pPr>
              <a:t>13</a:t>
            </a:fld>
            <a:endParaRPr lang="de-DE" sz="700" dirty="0">
              <a:solidFill>
                <a:schemeClr val="tx1"/>
              </a:solidFill>
              <a:latin typeface="Arial" pitchFamily="34" charset="0"/>
              <a:cs typeface="Arial" pitchFamily="34" charset="0"/>
            </a:endParaRPr>
          </a:p>
        </p:txBody>
      </p:sp>
      <p:pic>
        <p:nvPicPr>
          <p:cNvPr id="10" name="Picture 2">
            <a:extLst>
              <a:ext uri="{FF2B5EF4-FFF2-40B4-BE49-F238E27FC236}">
                <a16:creationId xmlns:a16="http://schemas.microsoft.com/office/drawing/2014/main" id="{971493DC-7783-C44A-0A49-E7A2FAFCAF1B}"/>
              </a:ext>
            </a:extLst>
          </p:cNvPr>
          <p:cNvPicPr>
            <a:picLocks noChangeAspect="1" noChangeArrowheads="1"/>
          </p:cNvPicPr>
          <p:nvPr/>
        </p:nvPicPr>
        <p:blipFill>
          <a:blip r:embed="rId3"/>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C7B0CBF2-C7A5-B173-DEA6-475459F6C3A2}"/>
              </a:ext>
            </a:extLst>
          </p:cNvPr>
          <p:cNvPicPr>
            <a:picLocks noChangeAspect="1"/>
          </p:cNvPicPr>
          <p:nvPr/>
        </p:nvPicPr>
        <p:blipFill>
          <a:blip r:embed="rId4"/>
          <a:stretch>
            <a:fillRect/>
          </a:stretch>
        </p:blipFill>
        <p:spPr>
          <a:xfrm>
            <a:off x="1103048" y="6351588"/>
            <a:ext cx="1704519" cy="216000"/>
          </a:xfrm>
          <a:prstGeom prst="rect">
            <a:avLst/>
          </a:prstGeom>
        </p:spPr>
      </p:pic>
      <p:sp>
        <p:nvSpPr>
          <p:cNvPr id="2" name="Espace réservé du contenu 3">
            <a:extLst>
              <a:ext uri="{FF2B5EF4-FFF2-40B4-BE49-F238E27FC236}">
                <a16:creationId xmlns:a16="http://schemas.microsoft.com/office/drawing/2014/main" id="{42E032BF-7DB2-AA49-18E3-97F6C56679A1}"/>
              </a:ext>
            </a:extLst>
          </p:cNvPr>
          <p:cNvSpPr>
            <a:spLocks noGrp="1"/>
          </p:cNvSpPr>
          <p:nvPr>
            <p:ph idx="1"/>
          </p:nvPr>
        </p:nvSpPr>
        <p:spPr>
          <a:xfrm>
            <a:off x="663385" y="1319784"/>
            <a:ext cx="4992697" cy="4857797"/>
          </a:xfrm>
        </p:spPr>
        <p:txBody>
          <a:bodyPr>
            <a:normAutofit/>
          </a:bodyPr>
          <a:lstStyle/>
          <a:p>
            <a:r>
              <a:rPr lang="fr-FR" sz="1800" dirty="0">
                <a:latin typeface="Arial" panose="020B0604020202020204" pitchFamily="34" charset="0"/>
                <a:cs typeface="Arial" panose="020B0604020202020204" pitchFamily="34" charset="0"/>
              </a:rPr>
              <a:t>Inventaire fédéral des paysages, sites et monuments naturels d'importance nationale (IFP)</a:t>
            </a:r>
          </a:p>
          <a:p>
            <a:r>
              <a:rPr lang="fr-FR" sz="1800" dirty="0">
                <a:latin typeface="Arial" panose="020B0604020202020204" pitchFamily="34" charset="0"/>
                <a:cs typeface="Arial" panose="020B0604020202020204" pitchFamily="34" charset="0"/>
              </a:rPr>
              <a:t>Inventaire fédéral des prairies et pâturages secs d’importance nationale (IPPS)</a:t>
            </a:r>
          </a:p>
          <a:p>
            <a:r>
              <a:rPr lang="fr-FR" sz="1800" dirty="0">
                <a:latin typeface="Arial" panose="020B0604020202020204" pitchFamily="34" charset="0"/>
                <a:cs typeface="Arial" panose="020B0604020202020204" pitchFamily="34" charset="0"/>
              </a:rPr>
              <a:t>Biotopes d’importance régionale et locale</a:t>
            </a:r>
          </a:p>
          <a:p>
            <a:r>
              <a:rPr lang="fr-FR" sz="1800" dirty="0">
                <a:latin typeface="Arial" panose="020B0604020202020204" pitchFamily="34" charset="0"/>
                <a:cs typeface="Arial" panose="020B0604020202020204" pitchFamily="34" charset="0"/>
              </a:rPr>
              <a:t>Parc naturel régional du Jura vaudois</a:t>
            </a:r>
          </a:p>
          <a:p>
            <a:r>
              <a:rPr lang="fr-FR" sz="1800" dirty="0">
                <a:latin typeface="Arial" panose="020B0604020202020204" pitchFamily="34" charset="0"/>
                <a:cs typeface="Arial" panose="020B0604020202020204" pitchFamily="34" charset="0"/>
              </a:rPr>
              <a:t>Réseau écologique cantonal (REC-VD)</a:t>
            </a:r>
          </a:p>
          <a:p>
            <a:r>
              <a:rPr lang="fr-FR" sz="1800" dirty="0">
                <a:latin typeface="Arial" panose="020B0604020202020204" pitchFamily="34" charset="0"/>
                <a:cs typeface="Arial" panose="020B0604020202020204" pitchFamily="34" charset="0"/>
              </a:rPr>
              <a:t>Arbres, cordons boisés, boqueteaux et haies vives protégés </a:t>
            </a:r>
          </a:p>
          <a:p>
            <a:pPr marL="0" indent="0">
              <a:buNone/>
            </a:pPr>
            <a:endParaRPr lang="fr-FR" sz="1800" dirty="0">
              <a:latin typeface="Arial" panose="020B0604020202020204" pitchFamily="34" charset="0"/>
              <a:cs typeface="Arial" panose="020B0604020202020204" pitchFamily="34" charset="0"/>
            </a:endParaRPr>
          </a:p>
        </p:txBody>
      </p:sp>
      <p:pic>
        <p:nvPicPr>
          <p:cNvPr id="6" name="Image 5">
            <a:extLst>
              <a:ext uri="{FF2B5EF4-FFF2-40B4-BE49-F238E27FC236}">
                <a16:creationId xmlns:a16="http://schemas.microsoft.com/office/drawing/2014/main" id="{FF5C015F-6284-6682-A253-3A911D205036}"/>
              </a:ext>
            </a:extLst>
          </p:cNvPr>
          <p:cNvPicPr>
            <a:picLocks noChangeAspect="1"/>
          </p:cNvPicPr>
          <p:nvPr/>
        </p:nvPicPr>
        <p:blipFill>
          <a:blip r:embed="rId5"/>
          <a:stretch>
            <a:fillRect/>
          </a:stretch>
        </p:blipFill>
        <p:spPr>
          <a:xfrm>
            <a:off x="5627582" y="1244452"/>
            <a:ext cx="6443359" cy="4180988"/>
          </a:xfrm>
          <a:prstGeom prst="rect">
            <a:avLst/>
          </a:prstGeom>
        </p:spPr>
      </p:pic>
    </p:spTree>
    <p:extLst>
      <p:ext uri="{BB962C8B-B14F-4D97-AF65-F5344CB8AC3E}">
        <p14:creationId xmlns:p14="http://schemas.microsoft.com/office/powerpoint/2010/main" val="2673471081"/>
      </p:ext>
    </p:extLst>
  </p:cSld>
  <p:clrMapOvr>
    <a:masterClrMapping/>
  </p:clrMapOvr>
  <p:transition spd="slow">
    <p:push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B694A5C-4E6D-A878-2937-98244D7C09D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sp>
        <p:nvSpPr>
          <p:cNvPr id="7" name="Titre 1">
            <a:extLst>
              <a:ext uri="{FF2B5EF4-FFF2-40B4-BE49-F238E27FC236}">
                <a16:creationId xmlns:a16="http://schemas.microsoft.com/office/drawing/2014/main" id="{8E78D0B8-FE02-CBE3-024E-7991BD54D67C}"/>
              </a:ext>
            </a:extLst>
          </p:cNvPr>
          <p:cNvSpPr>
            <a:spLocks noGrp="1"/>
          </p:cNvSpPr>
          <p:nvPr>
            <p:ph type="title"/>
          </p:nvPr>
        </p:nvSpPr>
        <p:spPr>
          <a:xfrm>
            <a:off x="663385" y="365126"/>
            <a:ext cx="9800522" cy="879326"/>
          </a:xfrm>
        </p:spPr>
        <p:txBody>
          <a:bodyPr>
            <a:normAutofit/>
          </a:bodyPr>
          <a:lstStyle/>
          <a:p>
            <a:r>
              <a:rPr lang="fr-CH" sz="3200" b="1" dirty="0">
                <a:latin typeface="Arial" panose="020B0604020202020204" pitchFamily="34" charset="0"/>
                <a:cs typeface="Arial" panose="020B0604020202020204" pitchFamily="34" charset="0"/>
              </a:rPr>
              <a:t>3 – PROJET DE PACom </a:t>
            </a:r>
            <a:r>
              <a:rPr lang="fr-CH" sz="2400" dirty="0">
                <a:solidFill>
                  <a:schemeClr val="accent1">
                    <a:lumMod val="50000"/>
                  </a:schemeClr>
                </a:solidFill>
                <a:latin typeface="Arial" panose="020B0604020202020204" pitchFamily="34" charset="0"/>
                <a:cs typeface="Arial" panose="020B0604020202020204" pitchFamily="34" charset="0"/>
              </a:rPr>
              <a:t>Données de base : environnement</a:t>
            </a:r>
          </a:p>
        </p:txBody>
      </p:sp>
      <p:sp>
        <p:nvSpPr>
          <p:cNvPr id="8" name="Foliennummernplatzhalter 5">
            <a:extLst>
              <a:ext uri="{FF2B5EF4-FFF2-40B4-BE49-F238E27FC236}">
                <a16:creationId xmlns:a16="http://schemas.microsoft.com/office/drawing/2014/main" id="{BDE9052B-68A7-14E1-9957-B7CD3A3E418E}"/>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17N028 – Version 001 – Page n°</a:t>
            </a:r>
            <a:fld id="{634DCF49-7B02-41CE-8049-B82577C2B130}" type="slidenum">
              <a:rPr lang="de-DE" sz="700" smtClean="0">
                <a:solidFill>
                  <a:schemeClr val="tx1"/>
                </a:solidFill>
                <a:latin typeface="Arial" pitchFamily="34" charset="0"/>
                <a:cs typeface="Arial" pitchFamily="34" charset="0"/>
              </a:rPr>
              <a:pPr algn="ctr">
                <a:defRPr/>
              </a:pPr>
              <a:t>14</a:t>
            </a:fld>
            <a:endParaRPr lang="de-DE" sz="700" dirty="0">
              <a:solidFill>
                <a:schemeClr val="tx1"/>
              </a:solidFill>
              <a:latin typeface="Arial" pitchFamily="34" charset="0"/>
              <a:cs typeface="Arial" pitchFamily="34" charset="0"/>
            </a:endParaRPr>
          </a:p>
        </p:txBody>
      </p:sp>
      <p:pic>
        <p:nvPicPr>
          <p:cNvPr id="10" name="Picture 2">
            <a:extLst>
              <a:ext uri="{FF2B5EF4-FFF2-40B4-BE49-F238E27FC236}">
                <a16:creationId xmlns:a16="http://schemas.microsoft.com/office/drawing/2014/main" id="{971493DC-7783-C44A-0A49-E7A2FAFCAF1B}"/>
              </a:ext>
            </a:extLst>
          </p:cNvPr>
          <p:cNvPicPr>
            <a:picLocks noChangeAspect="1" noChangeArrowheads="1"/>
          </p:cNvPicPr>
          <p:nvPr/>
        </p:nvPicPr>
        <p:blipFill>
          <a:blip r:embed="rId3"/>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C7B0CBF2-C7A5-B173-DEA6-475459F6C3A2}"/>
              </a:ext>
            </a:extLst>
          </p:cNvPr>
          <p:cNvPicPr>
            <a:picLocks noChangeAspect="1"/>
          </p:cNvPicPr>
          <p:nvPr/>
        </p:nvPicPr>
        <p:blipFill>
          <a:blip r:embed="rId4"/>
          <a:stretch>
            <a:fillRect/>
          </a:stretch>
        </p:blipFill>
        <p:spPr>
          <a:xfrm>
            <a:off x="1103048" y="6351588"/>
            <a:ext cx="1704519" cy="216000"/>
          </a:xfrm>
          <a:prstGeom prst="rect">
            <a:avLst/>
          </a:prstGeom>
        </p:spPr>
      </p:pic>
      <p:sp>
        <p:nvSpPr>
          <p:cNvPr id="2" name="Espace réservé du contenu 3">
            <a:extLst>
              <a:ext uri="{FF2B5EF4-FFF2-40B4-BE49-F238E27FC236}">
                <a16:creationId xmlns:a16="http://schemas.microsoft.com/office/drawing/2014/main" id="{42E032BF-7DB2-AA49-18E3-97F6C56679A1}"/>
              </a:ext>
            </a:extLst>
          </p:cNvPr>
          <p:cNvSpPr>
            <a:spLocks noGrp="1"/>
          </p:cNvSpPr>
          <p:nvPr>
            <p:ph idx="1"/>
          </p:nvPr>
        </p:nvSpPr>
        <p:spPr>
          <a:xfrm>
            <a:off x="663385" y="1319784"/>
            <a:ext cx="4992697" cy="4857797"/>
          </a:xfrm>
        </p:spPr>
        <p:txBody>
          <a:bodyPr>
            <a:normAutofit/>
          </a:bodyPr>
          <a:lstStyle/>
          <a:p>
            <a:r>
              <a:rPr lang="fr-FR" sz="1800" dirty="0">
                <a:latin typeface="Arial" panose="020B0604020202020204" pitchFamily="34" charset="0"/>
                <a:cs typeface="Arial" panose="020B0604020202020204" pitchFamily="34" charset="0"/>
              </a:rPr>
              <a:t>Espace réservé aux eaux</a:t>
            </a:r>
          </a:p>
          <a:p>
            <a:endParaRPr lang="fr-FR" sz="1800" dirty="0">
              <a:latin typeface="Arial" panose="020B0604020202020204" pitchFamily="34" charset="0"/>
              <a:cs typeface="Arial" panose="020B0604020202020204" pitchFamily="34" charset="0"/>
            </a:endParaRPr>
          </a:p>
          <a:p>
            <a:r>
              <a:rPr lang="fr-FR" sz="1800" dirty="0">
                <a:latin typeface="Arial" panose="020B0604020202020204" pitchFamily="34" charset="0"/>
                <a:cs typeface="Arial" panose="020B0604020202020204" pitchFamily="34" charset="0"/>
              </a:rPr>
              <a:t>Ordonnance sur la protection contre le bruit (OPB) </a:t>
            </a:r>
          </a:p>
          <a:p>
            <a:endParaRPr lang="fr-FR" sz="1800" dirty="0">
              <a:latin typeface="Arial" panose="020B0604020202020204" pitchFamily="34" charset="0"/>
              <a:cs typeface="Arial" panose="020B0604020202020204" pitchFamily="34" charset="0"/>
            </a:endParaRPr>
          </a:p>
          <a:p>
            <a:r>
              <a:rPr lang="fr-FR" sz="1800" dirty="0">
                <a:latin typeface="Arial" panose="020B0604020202020204" pitchFamily="34" charset="0"/>
                <a:cs typeface="Arial" panose="020B0604020202020204" pitchFamily="34" charset="0"/>
              </a:rPr>
              <a:t>Dangers naturels</a:t>
            </a:r>
          </a:p>
          <a:p>
            <a:endParaRPr lang="fr-FR" sz="1800" dirty="0">
              <a:latin typeface="Arial" panose="020B0604020202020204" pitchFamily="34" charset="0"/>
              <a:cs typeface="Arial" panose="020B0604020202020204" pitchFamily="34" charset="0"/>
            </a:endParaRPr>
          </a:p>
          <a:p>
            <a:r>
              <a:rPr lang="fr-FR" sz="1800" dirty="0">
                <a:latin typeface="Arial" panose="020B0604020202020204" pitchFamily="34" charset="0"/>
                <a:cs typeface="Arial" panose="020B0604020202020204" pitchFamily="34" charset="0"/>
              </a:rPr>
              <a:t>Sites pollués</a:t>
            </a:r>
          </a:p>
          <a:p>
            <a:endParaRPr lang="fr-FR" sz="1800" dirty="0">
              <a:latin typeface="Arial" panose="020B0604020202020204" pitchFamily="34" charset="0"/>
              <a:cs typeface="Arial" panose="020B0604020202020204" pitchFamily="34" charset="0"/>
            </a:endParaRPr>
          </a:p>
          <a:p>
            <a:r>
              <a:rPr lang="fr-FR" sz="1800" dirty="0">
                <a:latin typeface="Arial" panose="020B0604020202020204" pitchFamily="34" charset="0"/>
                <a:cs typeface="Arial" panose="020B0604020202020204" pitchFamily="34" charset="0"/>
              </a:rPr>
              <a:t>Protection des eaux souterraines</a:t>
            </a:r>
          </a:p>
          <a:p>
            <a:pPr marL="0" indent="0">
              <a:buNone/>
            </a:pPr>
            <a:endParaRPr lang="fr-FR" sz="1800" dirty="0">
              <a:latin typeface="Arial" panose="020B0604020202020204" pitchFamily="34" charset="0"/>
              <a:cs typeface="Arial" panose="020B0604020202020204" pitchFamily="34" charset="0"/>
            </a:endParaRPr>
          </a:p>
        </p:txBody>
      </p:sp>
      <p:pic>
        <p:nvPicPr>
          <p:cNvPr id="5" name="Image 4">
            <a:extLst>
              <a:ext uri="{FF2B5EF4-FFF2-40B4-BE49-F238E27FC236}">
                <a16:creationId xmlns:a16="http://schemas.microsoft.com/office/drawing/2014/main" id="{3E4F17D2-1BC4-9DFC-3F8C-333EABFCE9F6}"/>
              </a:ext>
            </a:extLst>
          </p:cNvPr>
          <p:cNvPicPr>
            <a:picLocks noChangeAspect="1"/>
          </p:cNvPicPr>
          <p:nvPr/>
        </p:nvPicPr>
        <p:blipFill>
          <a:blip r:embed="rId5"/>
          <a:stretch>
            <a:fillRect/>
          </a:stretch>
        </p:blipFill>
        <p:spPr>
          <a:xfrm>
            <a:off x="5798327" y="1322705"/>
            <a:ext cx="5591033" cy="4592874"/>
          </a:xfrm>
          <a:prstGeom prst="rect">
            <a:avLst/>
          </a:prstGeom>
        </p:spPr>
      </p:pic>
    </p:spTree>
    <p:extLst>
      <p:ext uri="{BB962C8B-B14F-4D97-AF65-F5344CB8AC3E}">
        <p14:creationId xmlns:p14="http://schemas.microsoft.com/office/powerpoint/2010/main" val="4127487658"/>
      </p:ext>
    </p:extLst>
  </p:cSld>
  <p:clrMapOvr>
    <a:masterClrMapping/>
  </p:clrMapOvr>
  <p:transition spd="slow">
    <p:push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B694A5C-4E6D-A878-2937-98244D7C09D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sp>
        <p:nvSpPr>
          <p:cNvPr id="7" name="Titre 1">
            <a:extLst>
              <a:ext uri="{FF2B5EF4-FFF2-40B4-BE49-F238E27FC236}">
                <a16:creationId xmlns:a16="http://schemas.microsoft.com/office/drawing/2014/main" id="{8E78D0B8-FE02-CBE3-024E-7991BD54D67C}"/>
              </a:ext>
            </a:extLst>
          </p:cNvPr>
          <p:cNvSpPr>
            <a:spLocks noGrp="1"/>
          </p:cNvSpPr>
          <p:nvPr>
            <p:ph type="title"/>
          </p:nvPr>
        </p:nvSpPr>
        <p:spPr>
          <a:xfrm>
            <a:off x="663385" y="365126"/>
            <a:ext cx="9800522" cy="879326"/>
          </a:xfrm>
        </p:spPr>
        <p:txBody>
          <a:bodyPr>
            <a:normAutofit/>
          </a:bodyPr>
          <a:lstStyle/>
          <a:p>
            <a:r>
              <a:rPr lang="fr-CH" sz="3200" b="1" dirty="0">
                <a:latin typeface="Arial" panose="020B0604020202020204" pitchFamily="34" charset="0"/>
                <a:cs typeface="Arial" panose="020B0604020202020204" pitchFamily="34" charset="0"/>
              </a:rPr>
              <a:t>3 – PROJET DE </a:t>
            </a:r>
            <a:r>
              <a:rPr lang="fr-CH" sz="3200" b="1" dirty="0" err="1">
                <a:latin typeface="Arial" panose="020B0604020202020204" pitchFamily="34" charset="0"/>
                <a:cs typeface="Arial" panose="020B0604020202020204" pitchFamily="34" charset="0"/>
              </a:rPr>
              <a:t>PACom</a:t>
            </a:r>
            <a:r>
              <a:rPr lang="fr-CH" sz="3200" b="1" dirty="0">
                <a:latin typeface="Arial" panose="020B0604020202020204" pitchFamily="34" charset="0"/>
                <a:cs typeface="Arial" panose="020B0604020202020204" pitchFamily="34" charset="0"/>
              </a:rPr>
              <a:t> </a:t>
            </a:r>
            <a:r>
              <a:rPr lang="fr-CH" sz="2400" dirty="0">
                <a:solidFill>
                  <a:schemeClr val="accent1">
                    <a:lumMod val="50000"/>
                  </a:schemeClr>
                </a:solidFill>
                <a:latin typeface="Arial" panose="020B0604020202020204" pitchFamily="34" charset="0"/>
                <a:cs typeface="Arial" panose="020B0604020202020204" pitchFamily="34" charset="0"/>
              </a:rPr>
              <a:t>Données de base: mobilité douce</a:t>
            </a:r>
          </a:p>
        </p:txBody>
      </p:sp>
      <p:sp>
        <p:nvSpPr>
          <p:cNvPr id="8" name="Foliennummernplatzhalter 5">
            <a:extLst>
              <a:ext uri="{FF2B5EF4-FFF2-40B4-BE49-F238E27FC236}">
                <a16:creationId xmlns:a16="http://schemas.microsoft.com/office/drawing/2014/main" id="{BDE9052B-68A7-14E1-9957-B7CD3A3E418E}"/>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17N028 – Version 001 – Page n°</a:t>
            </a:r>
            <a:fld id="{634DCF49-7B02-41CE-8049-B82577C2B130}" type="slidenum">
              <a:rPr lang="de-DE" sz="700" smtClean="0">
                <a:solidFill>
                  <a:schemeClr val="tx1"/>
                </a:solidFill>
                <a:latin typeface="Arial" pitchFamily="34" charset="0"/>
                <a:cs typeface="Arial" pitchFamily="34" charset="0"/>
              </a:rPr>
              <a:pPr algn="ctr">
                <a:defRPr/>
              </a:pPr>
              <a:t>15</a:t>
            </a:fld>
            <a:endParaRPr lang="de-DE" sz="700" dirty="0">
              <a:solidFill>
                <a:schemeClr val="tx1"/>
              </a:solidFill>
              <a:latin typeface="Arial" pitchFamily="34" charset="0"/>
              <a:cs typeface="Arial" pitchFamily="34" charset="0"/>
            </a:endParaRPr>
          </a:p>
        </p:txBody>
      </p:sp>
      <p:pic>
        <p:nvPicPr>
          <p:cNvPr id="10" name="Picture 2">
            <a:extLst>
              <a:ext uri="{FF2B5EF4-FFF2-40B4-BE49-F238E27FC236}">
                <a16:creationId xmlns:a16="http://schemas.microsoft.com/office/drawing/2014/main" id="{971493DC-7783-C44A-0A49-E7A2FAFCAF1B}"/>
              </a:ext>
            </a:extLst>
          </p:cNvPr>
          <p:cNvPicPr>
            <a:picLocks noChangeAspect="1" noChangeArrowheads="1"/>
          </p:cNvPicPr>
          <p:nvPr/>
        </p:nvPicPr>
        <p:blipFill>
          <a:blip r:embed="rId3"/>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C7B0CBF2-C7A5-B173-DEA6-475459F6C3A2}"/>
              </a:ext>
            </a:extLst>
          </p:cNvPr>
          <p:cNvPicPr>
            <a:picLocks noChangeAspect="1"/>
          </p:cNvPicPr>
          <p:nvPr/>
        </p:nvPicPr>
        <p:blipFill>
          <a:blip r:embed="rId4"/>
          <a:stretch>
            <a:fillRect/>
          </a:stretch>
        </p:blipFill>
        <p:spPr>
          <a:xfrm>
            <a:off x="1103048" y="6351588"/>
            <a:ext cx="1704519" cy="216000"/>
          </a:xfrm>
          <a:prstGeom prst="rect">
            <a:avLst/>
          </a:prstGeom>
        </p:spPr>
      </p:pic>
      <p:sp>
        <p:nvSpPr>
          <p:cNvPr id="2" name="Espace réservé du contenu 3">
            <a:extLst>
              <a:ext uri="{FF2B5EF4-FFF2-40B4-BE49-F238E27FC236}">
                <a16:creationId xmlns:a16="http://schemas.microsoft.com/office/drawing/2014/main" id="{42E032BF-7DB2-AA49-18E3-97F6C56679A1}"/>
              </a:ext>
            </a:extLst>
          </p:cNvPr>
          <p:cNvSpPr>
            <a:spLocks noGrp="1"/>
          </p:cNvSpPr>
          <p:nvPr>
            <p:ph idx="1"/>
          </p:nvPr>
        </p:nvSpPr>
        <p:spPr>
          <a:xfrm>
            <a:off x="663385" y="1319784"/>
            <a:ext cx="4992697" cy="4857797"/>
          </a:xfrm>
        </p:spPr>
        <p:txBody>
          <a:bodyPr>
            <a:normAutofit/>
          </a:bodyPr>
          <a:lstStyle/>
          <a:p>
            <a:r>
              <a:rPr lang="fr-FR" sz="1800" dirty="0">
                <a:latin typeface="Arial" panose="020B0604020202020204" pitchFamily="34" charset="0"/>
                <a:cs typeface="Arial" panose="020B0604020202020204" pitchFamily="34" charset="0"/>
              </a:rPr>
              <a:t>Inventaire cantonal des chemins de randonnée pédestre</a:t>
            </a:r>
          </a:p>
          <a:p>
            <a:endParaRPr lang="fr-FR" sz="1800" dirty="0">
              <a:latin typeface="Arial" panose="020B0604020202020204" pitchFamily="34" charset="0"/>
              <a:cs typeface="Arial" panose="020B0604020202020204" pitchFamily="34" charset="0"/>
            </a:endParaRPr>
          </a:p>
          <a:p>
            <a:r>
              <a:rPr lang="fr-FR" sz="1800" dirty="0">
                <a:latin typeface="Arial" panose="020B0604020202020204" pitchFamily="34" charset="0"/>
                <a:cs typeface="Arial" panose="020B0604020202020204" pitchFamily="34" charset="0"/>
              </a:rPr>
              <a:t>Itinéraires Suisse Mobile</a:t>
            </a:r>
          </a:p>
          <a:p>
            <a:pPr marL="0" indent="0">
              <a:buNone/>
            </a:pPr>
            <a:endParaRPr lang="fr-FR" sz="1800" dirty="0">
              <a:latin typeface="Arial" panose="020B0604020202020204" pitchFamily="34" charset="0"/>
              <a:cs typeface="Arial" panose="020B0604020202020204" pitchFamily="34" charset="0"/>
            </a:endParaRPr>
          </a:p>
        </p:txBody>
      </p:sp>
      <p:pic>
        <p:nvPicPr>
          <p:cNvPr id="7170" name="Picture 2" descr="Itinéraires SuisseMobile | Vallée de Joux Tourisme">
            <a:extLst>
              <a:ext uri="{FF2B5EF4-FFF2-40B4-BE49-F238E27FC236}">
                <a16:creationId xmlns:a16="http://schemas.microsoft.com/office/drawing/2014/main" id="{08D9F355-65AD-4137-2971-10B3C3BFC33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5898" y="2950819"/>
            <a:ext cx="3226762" cy="3226762"/>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E2E56E4C-EC5C-4FEA-3D12-E06D6987EC1A}"/>
              </a:ext>
            </a:extLst>
          </p:cNvPr>
          <p:cNvPicPr>
            <a:picLocks noChangeAspect="1"/>
          </p:cNvPicPr>
          <p:nvPr/>
        </p:nvPicPr>
        <p:blipFill>
          <a:blip r:embed="rId6"/>
          <a:stretch>
            <a:fillRect/>
          </a:stretch>
        </p:blipFill>
        <p:spPr>
          <a:xfrm>
            <a:off x="5039360" y="1283744"/>
            <a:ext cx="6489255" cy="4952518"/>
          </a:xfrm>
          <a:prstGeom prst="rect">
            <a:avLst/>
          </a:prstGeom>
        </p:spPr>
      </p:pic>
    </p:spTree>
    <p:extLst>
      <p:ext uri="{BB962C8B-B14F-4D97-AF65-F5344CB8AC3E}">
        <p14:creationId xmlns:p14="http://schemas.microsoft.com/office/powerpoint/2010/main" val="2789888177"/>
      </p:ext>
    </p:extLst>
  </p:cSld>
  <p:clrMapOvr>
    <a:masterClrMapping/>
  </p:clrMapOvr>
  <p:transition spd="slow">
    <p:push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B694A5C-4E6D-A878-2937-98244D7C09D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190451" y="195629"/>
            <a:ext cx="676328" cy="676328"/>
          </a:xfrm>
          <a:prstGeom prst="rect">
            <a:avLst/>
          </a:prstGeom>
        </p:spPr>
      </p:pic>
      <p:sp>
        <p:nvSpPr>
          <p:cNvPr id="7" name="Titre 1">
            <a:extLst>
              <a:ext uri="{FF2B5EF4-FFF2-40B4-BE49-F238E27FC236}">
                <a16:creationId xmlns:a16="http://schemas.microsoft.com/office/drawing/2014/main" id="{8E78D0B8-FE02-CBE3-024E-7991BD54D67C}"/>
              </a:ext>
            </a:extLst>
          </p:cNvPr>
          <p:cNvSpPr>
            <a:spLocks noGrp="1"/>
          </p:cNvSpPr>
          <p:nvPr>
            <p:ph type="title"/>
          </p:nvPr>
        </p:nvSpPr>
        <p:spPr>
          <a:xfrm>
            <a:off x="663385" y="365126"/>
            <a:ext cx="9800522" cy="879326"/>
          </a:xfrm>
        </p:spPr>
        <p:txBody>
          <a:bodyPr>
            <a:normAutofit/>
          </a:bodyPr>
          <a:lstStyle/>
          <a:p>
            <a:r>
              <a:rPr lang="fr-CH" sz="3200" b="1" dirty="0">
                <a:latin typeface="Arial" panose="020B0604020202020204" pitchFamily="34" charset="0"/>
                <a:cs typeface="Arial" panose="020B0604020202020204" pitchFamily="34" charset="0"/>
              </a:rPr>
              <a:t>3 – PROJET DE </a:t>
            </a:r>
            <a:r>
              <a:rPr lang="fr-CH" sz="3200" b="1" dirty="0" err="1">
                <a:latin typeface="Arial" panose="020B0604020202020204" pitchFamily="34" charset="0"/>
                <a:cs typeface="Arial" panose="020B0604020202020204" pitchFamily="34" charset="0"/>
              </a:rPr>
              <a:t>PACom</a:t>
            </a:r>
            <a:r>
              <a:rPr lang="fr-CH" sz="3200" b="1" dirty="0">
                <a:latin typeface="Arial" panose="020B0604020202020204" pitchFamily="34" charset="0"/>
                <a:cs typeface="Arial" panose="020B0604020202020204" pitchFamily="34" charset="0"/>
              </a:rPr>
              <a:t> </a:t>
            </a:r>
            <a:r>
              <a:rPr lang="fr-CH" sz="2400" dirty="0">
                <a:solidFill>
                  <a:schemeClr val="accent1">
                    <a:lumMod val="50000"/>
                  </a:schemeClr>
                </a:solidFill>
                <a:latin typeface="Arial" panose="020B0604020202020204" pitchFamily="34" charset="0"/>
                <a:cs typeface="Arial" panose="020B0604020202020204" pitchFamily="34" charset="0"/>
              </a:rPr>
              <a:t>Lignes directrices</a:t>
            </a:r>
          </a:p>
        </p:txBody>
      </p:sp>
      <p:sp>
        <p:nvSpPr>
          <p:cNvPr id="8" name="Foliennummernplatzhalter 5">
            <a:extLst>
              <a:ext uri="{FF2B5EF4-FFF2-40B4-BE49-F238E27FC236}">
                <a16:creationId xmlns:a16="http://schemas.microsoft.com/office/drawing/2014/main" id="{BDE9052B-68A7-14E1-9957-B7CD3A3E418E}"/>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17N028 – Version 001 – Page n°</a:t>
            </a:r>
            <a:fld id="{634DCF49-7B02-41CE-8049-B82577C2B130}" type="slidenum">
              <a:rPr lang="de-DE" sz="700" smtClean="0">
                <a:solidFill>
                  <a:schemeClr val="tx1"/>
                </a:solidFill>
                <a:latin typeface="Arial" pitchFamily="34" charset="0"/>
                <a:cs typeface="Arial" pitchFamily="34" charset="0"/>
              </a:rPr>
              <a:pPr algn="ctr">
                <a:defRPr/>
              </a:pPr>
              <a:t>16</a:t>
            </a:fld>
            <a:endParaRPr lang="de-DE" sz="700" dirty="0">
              <a:solidFill>
                <a:schemeClr val="tx1"/>
              </a:solidFill>
              <a:latin typeface="Arial" pitchFamily="34" charset="0"/>
              <a:cs typeface="Arial" pitchFamily="34" charset="0"/>
            </a:endParaRPr>
          </a:p>
        </p:txBody>
      </p:sp>
      <p:pic>
        <p:nvPicPr>
          <p:cNvPr id="10" name="Picture 2">
            <a:extLst>
              <a:ext uri="{FF2B5EF4-FFF2-40B4-BE49-F238E27FC236}">
                <a16:creationId xmlns:a16="http://schemas.microsoft.com/office/drawing/2014/main" id="{971493DC-7783-C44A-0A49-E7A2FAFCAF1B}"/>
              </a:ext>
            </a:extLst>
          </p:cNvPr>
          <p:cNvPicPr>
            <a:picLocks noChangeAspect="1" noChangeArrowheads="1"/>
          </p:cNvPicPr>
          <p:nvPr/>
        </p:nvPicPr>
        <p:blipFill>
          <a:blip r:embed="rId4"/>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C7B0CBF2-C7A5-B173-DEA6-475459F6C3A2}"/>
              </a:ext>
            </a:extLst>
          </p:cNvPr>
          <p:cNvPicPr>
            <a:picLocks noChangeAspect="1"/>
          </p:cNvPicPr>
          <p:nvPr/>
        </p:nvPicPr>
        <p:blipFill>
          <a:blip r:embed="rId5"/>
          <a:stretch>
            <a:fillRect/>
          </a:stretch>
        </p:blipFill>
        <p:spPr>
          <a:xfrm>
            <a:off x="1103048" y="6351588"/>
            <a:ext cx="1704519" cy="216000"/>
          </a:xfrm>
          <a:prstGeom prst="rect">
            <a:avLst/>
          </a:prstGeom>
        </p:spPr>
      </p:pic>
      <p:sp>
        <p:nvSpPr>
          <p:cNvPr id="2" name="Espace réservé du contenu 3">
            <a:extLst>
              <a:ext uri="{FF2B5EF4-FFF2-40B4-BE49-F238E27FC236}">
                <a16:creationId xmlns:a16="http://schemas.microsoft.com/office/drawing/2014/main" id="{42E032BF-7DB2-AA49-18E3-97F6C56679A1}"/>
              </a:ext>
            </a:extLst>
          </p:cNvPr>
          <p:cNvSpPr>
            <a:spLocks noGrp="1"/>
          </p:cNvSpPr>
          <p:nvPr>
            <p:ph idx="1"/>
          </p:nvPr>
        </p:nvSpPr>
        <p:spPr>
          <a:xfrm>
            <a:off x="663385" y="1319784"/>
            <a:ext cx="5847415" cy="4959096"/>
          </a:xfrm>
        </p:spPr>
        <p:txBody>
          <a:bodyPr>
            <a:normAutofit fontScale="92500" lnSpcReduction="10000"/>
          </a:bodyPr>
          <a:lstStyle/>
          <a:p>
            <a:r>
              <a:rPr lang="fr-FR" sz="1800" dirty="0">
                <a:latin typeface="Arial" panose="020B0604020202020204" pitchFamily="34" charset="0"/>
                <a:cs typeface="Arial" panose="020B0604020202020204" pitchFamily="34" charset="0"/>
              </a:rPr>
              <a:t>Mise en conformité avec le nouveau cadre légal / Réduction du surdimensionnement</a:t>
            </a:r>
          </a:p>
          <a:p>
            <a:pPr marL="0" indent="0">
              <a:buNone/>
            </a:pPr>
            <a:endParaRPr lang="fr-FR" sz="1800" dirty="0">
              <a:latin typeface="Arial" panose="020B0604020202020204" pitchFamily="34" charset="0"/>
              <a:cs typeface="Arial" panose="020B0604020202020204" pitchFamily="34" charset="0"/>
            </a:endParaRPr>
          </a:p>
          <a:p>
            <a:r>
              <a:rPr lang="fr-FR" sz="1800" dirty="0">
                <a:latin typeface="Arial" panose="020B0604020202020204" pitchFamily="34" charset="0"/>
                <a:cs typeface="Arial" panose="020B0604020202020204" pitchFamily="34" charset="0"/>
              </a:rPr>
              <a:t>Des villages vivants et attractifs</a:t>
            </a:r>
          </a:p>
          <a:p>
            <a:r>
              <a:rPr lang="fr-FR" sz="1800" dirty="0">
                <a:latin typeface="Arial" panose="020B0604020202020204" pitchFamily="34" charset="0"/>
                <a:cs typeface="Arial" panose="020B0604020202020204" pitchFamily="34" charset="0"/>
              </a:rPr>
              <a:t>Un développement centré sur l’existant</a:t>
            </a:r>
          </a:p>
          <a:p>
            <a:r>
              <a:rPr lang="fr-FR" sz="1800" dirty="0">
                <a:latin typeface="Arial" panose="020B0604020202020204" pitchFamily="34" charset="0"/>
                <a:cs typeface="Arial" panose="020B0604020202020204" pitchFamily="34" charset="0"/>
              </a:rPr>
              <a:t>Des espaces publics et un patrimoine mis en valeur</a:t>
            </a:r>
          </a:p>
          <a:p>
            <a:r>
              <a:rPr lang="fr-FR" sz="1800" dirty="0">
                <a:latin typeface="Arial" panose="020B0604020202020204" pitchFamily="34" charset="0"/>
                <a:cs typeface="Arial" panose="020B0604020202020204" pitchFamily="34" charset="0"/>
              </a:rPr>
              <a:t>Des déplacements mieux connectés et plus durables</a:t>
            </a:r>
          </a:p>
          <a:p>
            <a:r>
              <a:rPr lang="fr-FR" sz="1800" dirty="0">
                <a:latin typeface="Arial" panose="020B0604020202020204" pitchFamily="34" charset="0"/>
                <a:cs typeface="Arial" panose="020B0604020202020204" pitchFamily="34" charset="0"/>
              </a:rPr>
              <a:t>Des paysages et milieux naturels préservés</a:t>
            </a:r>
          </a:p>
          <a:p>
            <a:r>
              <a:rPr lang="fr-FR" sz="1800" dirty="0">
                <a:latin typeface="Arial" panose="020B0604020202020204" pitchFamily="34" charset="0"/>
                <a:cs typeface="Arial" panose="020B0604020202020204" pitchFamily="34" charset="0"/>
              </a:rPr>
              <a:t>Une économie locale et un tourisme compatibles avec l’identité du territoire</a:t>
            </a:r>
          </a:p>
          <a:p>
            <a:pPr marL="0" indent="0">
              <a:buNone/>
            </a:pPr>
            <a:endParaRPr lang="fr-FR" sz="1800" dirty="0">
              <a:latin typeface="Arial" panose="020B0604020202020204" pitchFamily="34" charset="0"/>
              <a:cs typeface="Arial" panose="020B0604020202020204" pitchFamily="34" charset="0"/>
            </a:endParaRPr>
          </a:p>
          <a:p>
            <a:r>
              <a:rPr lang="fr-FR" sz="1800" dirty="0">
                <a:latin typeface="Arial" panose="020B0604020202020204" pitchFamily="34" charset="0"/>
                <a:cs typeface="Arial" panose="020B0604020202020204" pitchFamily="34" charset="0"/>
              </a:rPr>
              <a:t>Abrogation des PQ  / PPA</a:t>
            </a:r>
          </a:p>
          <a:p>
            <a:pPr lvl="1"/>
            <a:r>
              <a:rPr lang="fr-FR" sz="1200" dirty="0">
                <a:latin typeface="Arial" panose="020B0604020202020204" pitchFamily="34" charset="0"/>
                <a:cs typeface="Arial" panose="020B0604020202020204" pitchFamily="34" charset="0"/>
              </a:rPr>
              <a:t>« Le Revers » et « Le Revers ouest »</a:t>
            </a:r>
          </a:p>
          <a:p>
            <a:pPr lvl="1"/>
            <a:r>
              <a:rPr lang="fr-FR" sz="1200" dirty="0">
                <a:latin typeface="Arial" panose="020B0604020202020204" pitchFamily="34" charset="0"/>
                <a:cs typeface="Arial" panose="020B0604020202020204" pitchFamily="34" charset="0"/>
              </a:rPr>
              <a:t>« Place de sports »</a:t>
            </a:r>
          </a:p>
          <a:p>
            <a:pPr lvl="1"/>
            <a:r>
              <a:rPr lang="fr-FR" sz="1200" dirty="0">
                <a:latin typeface="Arial" panose="020B0604020202020204" pitchFamily="34" charset="0"/>
                <a:cs typeface="Arial" panose="020B0604020202020204" pitchFamily="34" charset="0"/>
              </a:rPr>
              <a:t>« Le </a:t>
            </a:r>
            <a:r>
              <a:rPr lang="fr-FR" sz="1200" dirty="0" err="1">
                <a:latin typeface="Arial" panose="020B0604020202020204" pitchFamily="34" charset="0"/>
                <a:cs typeface="Arial" panose="020B0604020202020204" pitchFamily="34" charset="0"/>
              </a:rPr>
              <a:t>Perchey</a:t>
            </a:r>
            <a:r>
              <a:rPr lang="fr-FR" sz="1200" dirty="0">
                <a:latin typeface="Arial" panose="020B0604020202020204" pitchFamily="34" charset="0"/>
                <a:cs typeface="Arial" panose="020B0604020202020204" pitchFamily="34" charset="0"/>
              </a:rPr>
              <a:t> »</a:t>
            </a:r>
          </a:p>
          <a:p>
            <a:pPr lvl="1"/>
            <a:r>
              <a:rPr lang="fr-FR" sz="1200" dirty="0">
                <a:latin typeface="Arial" panose="020B0604020202020204" pitchFamily="34" charset="0"/>
                <a:cs typeface="Arial" panose="020B0604020202020204" pitchFamily="34" charset="0"/>
              </a:rPr>
              <a:t>« Les Esserts-de-Rive »</a:t>
            </a:r>
          </a:p>
          <a:p>
            <a:pPr lvl="1"/>
            <a:r>
              <a:rPr lang="fr-FR" sz="1200" dirty="0">
                <a:latin typeface="Arial" panose="020B0604020202020204" pitchFamily="34" charset="0"/>
                <a:cs typeface="Arial" panose="020B0604020202020204" pitchFamily="34" charset="0"/>
              </a:rPr>
              <a:t>« La </a:t>
            </a:r>
            <a:r>
              <a:rPr lang="fr-FR" sz="1200" dirty="0" err="1">
                <a:latin typeface="Arial" panose="020B0604020202020204" pitchFamily="34" charset="0"/>
                <a:cs typeface="Arial" panose="020B0604020202020204" pitchFamily="34" charset="0"/>
              </a:rPr>
              <a:t>Frasse</a:t>
            </a:r>
            <a:r>
              <a:rPr lang="fr-FR" sz="1200" dirty="0">
                <a:latin typeface="Arial" panose="020B0604020202020204" pitchFamily="34" charset="0"/>
                <a:cs typeface="Arial" panose="020B0604020202020204" pitchFamily="34" charset="0"/>
              </a:rPr>
              <a:t> »</a:t>
            </a:r>
          </a:p>
          <a:p>
            <a:pPr lvl="1"/>
            <a:r>
              <a:rPr lang="fr-FR" sz="1200" dirty="0">
                <a:latin typeface="Arial" panose="020B0604020202020204" pitchFamily="34" charset="0"/>
                <a:cs typeface="Arial" panose="020B0604020202020204" pitchFamily="34" charset="0"/>
              </a:rPr>
              <a:t>« Aux </a:t>
            </a:r>
            <a:r>
              <a:rPr lang="fr-FR" sz="1200" dirty="0" err="1">
                <a:latin typeface="Arial" panose="020B0604020202020204" pitchFamily="34" charset="0"/>
                <a:cs typeface="Arial" panose="020B0604020202020204" pitchFamily="34" charset="0"/>
              </a:rPr>
              <a:t>Crettets</a:t>
            </a:r>
            <a:r>
              <a:rPr lang="fr-FR" sz="1200" dirty="0">
                <a:latin typeface="Arial" panose="020B0604020202020204" pitchFamily="34" charset="0"/>
                <a:cs typeface="Arial" panose="020B0604020202020204" pitchFamily="34" charset="0"/>
              </a:rPr>
              <a:t>, les Charbonnières »</a:t>
            </a:r>
            <a:endParaRPr lang="fr-FR" sz="1600" dirty="0">
              <a:latin typeface="Arial" panose="020B0604020202020204" pitchFamily="34" charset="0"/>
              <a:cs typeface="Arial" panose="020B0604020202020204" pitchFamily="34" charset="0"/>
            </a:endParaRPr>
          </a:p>
        </p:txBody>
      </p:sp>
      <p:pic>
        <p:nvPicPr>
          <p:cNvPr id="8196" name="Picture 4" descr="Quelles lignes directrices de gestion dans la fonction publique  hospitalière en 2021 ? - Actualité fonction publique">
            <a:extLst>
              <a:ext uri="{FF2B5EF4-FFF2-40B4-BE49-F238E27FC236}">
                <a16:creationId xmlns:a16="http://schemas.microsoft.com/office/drawing/2014/main" id="{08D7BA24-A042-8A01-D86E-920B196E83C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44480" y="1941467"/>
            <a:ext cx="5289006" cy="2975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0645308"/>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3" end="1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4" end="1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B694A5C-4E6D-A878-2937-98244D7C09D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sp>
        <p:nvSpPr>
          <p:cNvPr id="7" name="Titre 1">
            <a:extLst>
              <a:ext uri="{FF2B5EF4-FFF2-40B4-BE49-F238E27FC236}">
                <a16:creationId xmlns:a16="http://schemas.microsoft.com/office/drawing/2014/main" id="{8E78D0B8-FE02-CBE3-024E-7991BD54D67C}"/>
              </a:ext>
            </a:extLst>
          </p:cNvPr>
          <p:cNvSpPr>
            <a:spLocks noGrp="1"/>
          </p:cNvSpPr>
          <p:nvPr>
            <p:ph type="title"/>
          </p:nvPr>
        </p:nvSpPr>
        <p:spPr>
          <a:xfrm>
            <a:off x="663385" y="365126"/>
            <a:ext cx="9800522" cy="879326"/>
          </a:xfrm>
        </p:spPr>
        <p:txBody>
          <a:bodyPr>
            <a:normAutofit/>
          </a:bodyPr>
          <a:lstStyle/>
          <a:p>
            <a:r>
              <a:rPr lang="fr-CH" sz="3200" b="1" dirty="0">
                <a:latin typeface="Arial" panose="020B0604020202020204" pitchFamily="34" charset="0"/>
                <a:cs typeface="Arial" panose="020B0604020202020204" pitchFamily="34" charset="0"/>
              </a:rPr>
              <a:t>3 – PROJET DE PACom </a:t>
            </a:r>
            <a:r>
              <a:rPr lang="fr-CH" sz="2400" dirty="0">
                <a:solidFill>
                  <a:schemeClr val="accent1">
                    <a:lumMod val="50000"/>
                  </a:schemeClr>
                </a:solidFill>
                <a:latin typeface="Arial" panose="020B0604020202020204" pitchFamily="34" charset="0"/>
                <a:cs typeface="Arial" panose="020B0604020202020204" pitchFamily="34" charset="0"/>
              </a:rPr>
              <a:t>Plan au 1: 2000</a:t>
            </a:r>
            <a:endParaRPr lang="fr-CH" sz="2400" b="1" dirty="0">
              <a:solidFill>
                <a:srgbClr val="FF0000"/>
              </a:solidFill>
              <a:latin typeface="Arial" panose="020B0604020202020204" pitchFamily="34" charset="0"/>
              <a:cs typeface="Arial" panose="020B0604020202020204" pitchFamily="34" charset="0"/>
            </a:endParaRPr>
          </a:p>
        </p:txBody>
      </p:sp>
      <p:sp>
        <p:nvSpPr>
          <p:cNvPr id="8" name="Foliennummernplatzhalter 5">
            <a:extLst>
              <a:ext uri="{FF2B5EF4-FFF2-40B4-BE49-F238E27FC236}">
                <a16:creationId xmlns:a16="http://schemas.microsoft.com/office/drawing/2014/main" id="{BDE9052B-68A7-14E1-9957-B7CD3A3E418E}"/>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17N058 – Version 001 – Page n°</a:t>
            </a:r>
            <a:fld id="{634DCF49-7B02-41CE-8049-B82577C2B130}" type="slidenum">
              <a:rPr lang="de-DE" sz="700" smtClean="0">
                <a:solidFill>
                  <a:schemeClr val="tx1"/>
                </a:solidFill>
                <a:latin typeface="Arial" pitchFamily="34" charset="0"/>
                <a:cs typeface="Arial" pitchFamily="34" charset="0"/>
              </a:rPr>
              <a:pPr algn="ctr">
                <a:defRPr/>
              </a:pPr>
              <a:t>17</a:t>
            </a:fld>
            <a:endParaRPr lang="de-DE" sz="700" dirty="0">
              <a:solidFill>
                <a:schemeClr val="tx1"/>
              </a:solidFill>
              <a:latin typeface="Arial" pitchFamily="34" charset="0"/>
              <a:cs typeface="Arial" pitchFamily="34" charset="0"/>
            </a:endParaRPr>
          </a:p>
        </p:txBody>
      </p:sp>
      <p:pic>
        <p:nvPicPr>
          <p:cNvPr id="10" name="Picture 2">
            <a:extLst>
              <a:ext uri="{FF2B5EF4-FFF2-40B4-BE49-F238E27FC236}">
                <a16:creationId xmlns:a16="http://schemas.microsoft.com/office/drawing/2014/main" id="{971493DC-7783-C44A-0A49-E7A2FAFCAF1B}"/>
              </a:ext>
            </a:extLst>
          </p:cNvPr>
          <p:cNvPicPr>
            <a:picLocks noChangeAspect="1" noChangeArrowheads="1"/>
          </p:cNvPicPr>
          <p:nvPr/>
        </p:nvPicPr>
        <p:blipFill>
          <a:blip r:embed="rId3"/>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C7B0CBF2-C7A5-B173-DEA6-475459F6C3A2}"/>
              </a:ext>
            </a:extLst>
          </p:cNvPr>
          <p:cNvPicPr>
            <a:picLocks noChangeAspect="1"/>
          </p:cNvPicPr>
          <p:nvPr/>
        </p:nvPicPr>
        <p:blipFill>
          <a:blip r:embed="rId4"/>
          <a:stretch>
            <a:fillRect/>
          </a:stretch>
        </p:blipFill>
        <p:spPr>
          <a:xfrm>
            <a:off x="1103048" y="6351588"/>
            <a:ext cx="1704519" cy="216000"/>
          </a:xfrm>
          <a:prstGeom prst="rect">
            <a:avLst/>
          </a:prstGeom>
        </p:spPr>
      </p:pic>
    </p:spTree>
    <p:extLst>
      <p:ext uri="{BB962C8B-B14F-4D97-AF65-F5344CB8AC3E}">
        <p14:creationId xmlns:p14="http://schemas.microsoft.com/office/powerpoint/2010/main" val="3904635035"/>
      </p:ext>
    </p:extLst>
  </p:cSld>
  <p:clrMapOvr>
    <a:masterClrMapping/>
  </p:clrMapOvr>
  <p:transition spd="slow">
    <p:push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E7614-B099-DE11-E989-A910CBAFBA9C}"/>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672D725D-8F80-B31A-319E-66BE94C1299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sp>
        <p:nvSpPr>
          <p:cNvPr id="8" name="Foliennummernplatzhalter 5">
            <a:extLst>
              <a:ext uri="{FF2B5EF4-FFF2-40B4-BE49-F238E27FC236}">
                <a16:creationId xmlns:a16="http://schemas.microsoft.com/office/drawing/2014/main" id="{A87FEA24-298D-8858-11F9-77C340579EDD}"/>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17N058 – Version 001 – Page n°</a:t>
            </a:r>
            <a:fld id="{634DCF49-7B02-41CE-8049-B82577C2B130}" type="slidenum">
              <a:rPr lang="de-DE" sz="700" smtClean="0">
                <a:solidFill>
                  <a:schemeClr val="tx1"/>
                </a:solidFill>
                <a:latin typeface="Arial" pitchFamily="34" charset="0"/>
                <a:cs typeface="Arial" pitchFamily="34" charset="0"/>
              </a:rPr>
              <a:pPr algn="ctr">
                <a:defRPr/>
              </a:pPr>
              <a:t>18</a:t>
            </a:fld>
            <a:endParaRPr lang="de-DE" sz="700" dirty="0">
              <a:solidFill>
                <a:schemeClr val="tx1"/>
              </a:solidFill>
              <a:latin typeface="Arial" pitchFamily="34" charset="0"/>
              <a:cs typeface="Arial" pitchFamily="34" charset="0"/>
            </a:endParaRPr>
          </a:p>
        </p:txBody>
      </p:sp>
      <p:pic>
        <p:nvPicPr>
          <p:cNvPr id="10" name="Picture 2">
            <a:extLst>
              <a:ext uri="{FF2B5EF4-FFF2-40B4-BE49-F238E27FC236}">
                <a16:creationId xmlns:a16="http://schemas.microsoft.com/office/drawing/2014/main" id="{34355430-FB49-6328-06F6-F5B1F43B1429}"/>
              </a:ext>
            </a:extLst>
          </p:cNvPr>
          <p:cNvPicPr>
            <a:picLocks noChangeAspect="1" noChangeArrowheads="1"/>
          </p:cNvPicPr>
          <p:nvPr/>
        </p:nvPicPr>
        <p:blipFill>
          <a:blip r:embed="rId3"/>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AB044776-E5A2-555C-7474-2EED237BA7CB}"/>
              </a:ext>
            </a:extLst>
          </p:cNvPr>
          <p:cNvPicPr>
            <a:picLocks noChangeAspect="1"/>
          </p:cNvPicPr>
          <p:nvPr/>
        </p:nvPicPr>
        <p:blipFill>
          <a:blip r:embed="rId4"/>
          <a:stretch>
            <a:fillRect/>
          </a:stretch>
        </p:blipFill>
        <p:spPr>
          <a:xfrm>
            <a:off x="1103048" y="6351588"/>
            <a:ext cx="1704519" cy="216000"/>
          </a:xfrm>
          <a:prstGeom prst="rect">
            <a:avLst/>
          </a:prstGeom>
        </p:spPr>
      </p:pic>
      <p:pic>
        <p:nvPicPr>
          <p:cNvPr id="9" name="Image 8">
            <a:extLst>
              <a:ext uri="{FF2B5EF4-FFF2-40B4-BE49-F238E27FC236}">
                <a16:creationId xmlns:a16="http://schemas.microsoft.com/office/drawing/2014/main" id="{455549D4-953F-B691-A6F7-2E82E2F84542}"/>
              </a:ext>
            </a:extLst>
          </p:cNvPr>
          <p:cNvPicPr>
            <a:picLocks noChangeAspect="1"/>
          </p:cNvPicPr>
          <p:nvPr/>
        </p:nvPicPr>
        <p:blipFill>
          <a:blip r:embed="rId5"/>
          <a:stretch>
            <a:fillRect/>
          </a:stretch>
        </p:blipFill>
        <p:spPr>
          <a:xfrm>
            <a:off x="32734" y="4384567"/>
            <a:ext cx="2354519" cy="2473433"/>
          </a:xfrm>
          <a:prstGeom prst="rect">
            <a:avLst/>
          </a:prstGeom>
        </p:spPr>
      </p:pic>
      <p:pic>
        <p:nvPicPr>
          <p:cNvPr id="5" name="Image 4">
            <a:extLst>
              <a:ext uri="{FF2B5EF4-FFF2-40B4-BE49-F238E27FC236}">
                <a16:creationId xmlns:a16="http://schemas.microsoft.com/office/drawing/2014/main" id="{58A0F49D-A2E6-33EC-511C-1C870EB7FB3F}"/>
              </a:ext>
            </a:extLst>
          </p:cNvPr>
          <p:cNvPicPr>
            <a:picLocks noChangeAspect="1"/>
          </p:cNvPicPr>
          <p:nvPr/>
        </p:nvPicPr>
        <p:blipFill>
          <a:blip r:embed="rId6"/>
          <a:stretch>
            <a:fillRect/>
          </a:stretch>
        </p:blipFill>
        <p:spPr>
          <a:xfrm>
            <a:off x="2392367" y="0"/>
            <a:ext cx="9804746" cy="6858001"/>
          </a:xfrm>
          <a:prstGeom prst="rect">
            <a:avLst/>
          </a:prstGeom>
        </p:spPr>
      </p:pic>
    </p:spTree>
    <p:extLst>
      <p:ext uri="{BB962C8B-B14F-4D97-AF65-F5344CB8AC3E}">
        <p14:creationId xmlns:p14="http://schemas.microsoft.com/office/powerpoint/2010/main" val="2318886558"/>
      </p:ext>
    </p:extLst>
  </p:cSld>
  <p:clrMapOvr>
    <a:masterClrMapping/>
  </p:clrMapOvr>
  <p:transition spd="slow">
    <p:push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B694A5C-4E6D-A878-2937-98244D7C09D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sp>
        <p:nvSpPr>
          <p:cNvPr id="7" name="Titre 1">
            <a:extLst>
              <a:ext uri="{FF2B5EF4-FFF2-40B4-BE49-F238E27FC236}">
                <a16:creationId xmlns:a16="http://schemas.microsoft.com/office/drawing/2014/main" id="{8E78D0B8-FE02-CBE3-024E-7991BD54D67C}"/>
              </a:ext>
            </a:extLst>
          </p:cNvPr>
          <p:cNvSpPr>
            <a:spLocks noGrp="1"/>
          </p:cNvSpPr>
          <p:nvPr>
            <p:ph type="title"/>
          </p:nvPr>
        </p:nvSpPr>
        <p:spPr>
          <a:xfrm>
            <a:off x="663385" y="365126"/>
            <a:ext cx="9800522" cy="879326"/>
          </a:xfrm>
        </p:spPr>
        <p:txBody>
          <a:bodyPr>
            <a:normAutofit/>
          </a:bodyPr>
          <a:lstStyle/>
          <a:p>
            <a:r>
              <a:rPr lang="fr-CH" sz="3200" b="1" dirty="0">
                <a:latin typeface="Arial" panose="020B0604020202020204" pitchFamily="34" charset="0"/>
                <a:cs typeface="Arial" panose="020B0604020202020204" pitchFamily="34" charset="0"/>
              </a:rPr>
              <a:t>3 – PROJET DE PACom </a:t>
            </a:r>
            <a:r>
              <a:rPr lang="fr-CH" sz="2400" dirty="0">
                <a:solidFill>
                  <a:schemeClr val="accent1">
                    <a:lumMod val="50000"/>
                  </a:schemeClr>
                </a:solidFill>
                <a:latin typeface="Arial" panose="020B0604020202020204" pitchFamily="34" charset="0"/>
                <a:cs typeface="Arial" panose="020B0604020202020204" pitchFamily="34" charset="0"/>
              </a:rPr>
              <a:t>Plan des modifications</a:t>
            </a:r>
            <a:endParaRPr lang="fr-CH" sz="2400" b="1" dirty="0">
              <a:solidFill>
                <a:srgbClr val="FF0000"/>
              </a:solidFill>
              <a:latin typeface="Arial" panose="020B0604020202020204" pitchFamily="34" charset="0"/>
              <a:cs typeface="Arial" panose="020B0604020202020204" pitchFamily="34" charset="0"/>
            </a:endParaRPr>
          </a:p>
        </p:txBody>
      </p:sp>
      <p:sp>
        <p:nvSpPr>
          <p:cNvPr id="8" name="Foliennummernplatzhalter 5">
            <a:extLst>
              <a:ext uri="{FF2B5EF4-FFF2-40B4-BE49-F238E27FC236}">
                <a16:creationId xmlns:a16="http://schemas.microsoft.com/office/drawing/2014/main" id="{BDE9052B-68A7-14E1-9957-B7CD3A3E418E}"/>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17N058 – Version 001 – Page n°</a:t>
            </a:r>
            <a:fld id="{634DCF49-7B02-41CE-8049-B82577C2B130}" type="slidenum">
              <a:rPr lang="de-DE" sz="700" smtClean="0">
                <a:solidFill>
                  <a:schemeClr val="tx1"/>
                </a:solidFill>
                <a:latin typeface="Arial" pitchFamily="34" charset="0"/>
                <a:cs typeface="Arial" pitchFamily="34" charset="0"/>
              </a:rPr>
              <a:pPr algn="ctr">
                <a:defRPr/>
              </a:pPr>
              <a:t>19</a:t>
            </a:fld>
            <a:endParaRPr lang="de-DE" sz="700" dirty="0">
              <a:solidFill>
                <a:schemeClr val="tx1"/>
              </a:solidFill>
              <a:latin typeface="Arial" pitchFamily="34" charset="0"/>
              <a:cs typeface="Arial" pitchFamily="34" charset="0"/>
            </a:endParaRPr>
          </a:p>
        </p:txBody>
      </p:sp>
      <p:pic>
        <p:nvPicPr>
          <p:cNvPr id="10" name="Picture 2">
            <a:extLst>
              <a:ext uri="{FF2B5EF4-FFF2-40B4-BE49-F238E27FC236}">
                <a16:creationId xmlns:a16="http://schemas.microsoft.com/office/drawing/2014/main" id="{971493DC-7783-C44A-0A49-E7A2FAFCAF1B}"/>
              </a:ext>
            </a:extLst>
          </p:cNvPr>
          <p:cNvPicPr>
            <a:picLocks noChangeAspect="1" noChangeArrowheads="1"/>
          </p:cNvPicPr>
          <p:nvPr/>
        </p:nvPicPr>
        <p:blipFill>
          <a:blip r:embed="rId3"/>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C7B0CBF2-C7A5-B173-DEA6-475459F6C3A2}"/>
              </a:ext>
            </a:extLst>
          </p:cNvPr>
          <p:cNvPicPr>
            <a:picLocks noChangeAspect="1"/>
          </p:cNvPicPr>
          <p:nvPr/>
        </p:nvPicPr>
        <p:blipFill>
          <a:blip r:embed="rId4"/>
          <a:stretch>
            <a:fillRect/>
          </a:stretch>
        </p:blipFill>
        <p:spPr>
          <a:xfrm>
            <a:off x="1103048" y="6351588"/>
            <a:ext cx="1704519" cy="216000"/>
          </a:xfrm>
          <a:prstGeom prst="rect">
            <a:avLst/>
          </a:prstGeom>
        </p:spPr>
      </p:pic>
    </p:spTree>
    <p:extLst>
      <p:ext uri="{BB962C8B-B14F-4D97-AF65-F5344CB8AC3E}">
        <p14:creationId xmlns:p14="http://schemas.microsoft.com/office/powerpoint/2010/main" val="2636501831"/>
      </p:ext>
    </p:extLst>
  </p:cSld>
  <p:clrMapOvr>
    <a:masterClrMapping/>
  </p:clrMapOvr>
  <p:transition spd="slow">
    <p:push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ZoneTexte 28">
            <a:extLst>
              <a:ext uri="{FF2B5EF4-FFF2-40B4-BE49-F238E27FC236}">
                <a16:creationId xmlns:a16="http://schemas.microsoft.com/office/drawing/2014/main" id="{DDBC66AD-0BFD-BDEC-C1E3-11B88AD8AB37}"/>
              </a:ext>
            </a:extLst>
          </p:cNvPr>
          <p:cNvSpPr txBox="1"/>
          <p:nvPr/>
        </p:nvSpPr>
        <p:spPr>
          <a:xfrm>
            <a:off x="6895068" y="3921450"/>
            <a:ext cx="429646" cy="584775"/>
          </a:xfrm>
          <a:prstGeom prst="rect">
            <a:avLst/>
          </a:prstGeom>
          <a:noFill/>
        </p:spPr>
        <p:txBody>
          <a:bodyPr wrap="square" rtlCol="0">
            <a:spAutoFit/>
          </a:bodyPr>
          <a:lstStyle/>
          <a:p>
            <a:r>
              <a:rPr lang="fr-FR" sz="3200" b="1" dirty="0">
                <a:solidFill>
                  <a:schemeClr val="accent4">
                    <a:lumMod val="50000"/>
                  </a:schemeClr>
                </a:solidFill>
                <a:latin typeface="Century Gothic" panose="020B0502020202020204" pitchFamily="34" charset="0"/>
              </a:rPr>
              <a:t>5</a:t>
            </a:r>
            <a:endParaRPr lang="fr-CH" sz="3200" b="1" dirty="0">
              <a:solidFill>
                <a:schemeClr val="accent4">
                  <a:lumMod val="50000"/>
                </a:schemeClr>
              </a:solidFill>
              <a:latin typeface="Century Gothic" panose="020B0502020202020204" pitchFamily="34" charset="0"/>
            </a:endParaRPr>
          </a:p>
        </p:txBody>
      </p:sp>
      <p:cxnSp>
        <p:nvCxnSpPr>
          <p:cNvPr id="30" name="Connecteur droit 29">
            <a:extLst>
              <a:ext uri="{FF2B5EF4-FFF2-40B4-BE49-F238E27FC236}">
                <a16:creationId xmlns:a16="http://schemas.microsoft.com/office/drawing/2014/main" id="{4158BBD5-172F-42E5-4259-760101524AD1}"/>
              </a:ext>
            </a:extLst>
          </p:cNvPr>
          <p:cNvCxnSpPr>
            <a:cxnSpLocks/>
          </p:cNvCxnSpPr>
          <p:nvPr/>
        </p:nvCxnSpPr>
        <p:spPr>
          <a:xfrm>
            <a:off x="6454042" y="4609519"/>
            <a:ext cx="1209212" cy="0"/>
          </a:xfrm>
          <a:prstGeom prst="line">
            <a:avLst/>
          </a:prstGeom>
          <a:ln>
            <a:solidFill>
              <a:schemeClr val="accent4">
                <a:lumMod val="50000"/>
              </a:schemeClr>
            </a:solidFill>
          </a:ln>
        </p:spPr>
        <p:style>
          <a:lnRef idx="2">
            <a:schemeClr val="accent6"/>
          </a:lnRef>
          <a:fillRef idx="0">
            <a:schemeClr val="accent6"/>
          </a:fillRef>
          <a:effectRef idx="1">
            <a:schemeClr val="accent6"/>
          </a:effectRef>
          <a:fontRef idx="minor">
            <a:schemeClr val="tx1"/>
          </a:fontRef>
        </p:style>
      </p:cxnSp>
      <p:sp>
        <p:nvSpPr>
          <p:cNvPr id="31" name="ZoneTexte 30">
            <a:extLst>
              <a:ext uri="{FF2B5EF4-FFF2-40B4-BE49-F238E27FC236}">
                <a16:creationId xmlns:a16="http://schemas.microsoft.com/office/drawing/2014/main" id="{0BA13FE2-A7CC-5436-678A-FB0233C5A81A}"/>
              </a:ext>
            </a:extLst>
          </p:cNvPr>
          <p:cNvSpPr txBox="1"/>
          <p:nvPr/>
        </p:nvSpPr>
        <p:spPr>
          <a:xfrm>
            <a:off x="6227577" y="4739198"/>
            <a:ext cx="1764629" cy="584775"/>
          </a:xfrm>
          <a:prstGeom prst="rect">
            <a:avLst/>
          </a:prstGeom>
          <a:noFill/>
        </p:spPr>
        <p:txBody>
          <a:bodyPr wrap="square" rtlCol="0">
            <a:spAutoFit/>
          </a:bodyPr>
          <a:lstStyle/>
          <a:p>
            <a:pPr algn="ctr"/>
            <a:r>
              <a:rPr lang="fr-CH" sz="1600" dirty="0">
                <a:solidFill>
                  <a:schemeClr val="accent4">
                    <a:lumMod val="50000"/>
                  </a:schemeClr>
                </a:solidFill>
                <a:latin typeface="Arial" panose="020B0604020202020204" pitchFamily="34" charset="0"/>
                <a:cs typeface="Arial" panose="020B0604020202020204" pitchFamily="34" charset="0"/>
              </a:rPr>
              <a:t>Questions Réponses</a:t>
            </a:r>
          </a:p>
        </p:txBody>
      </p:sp>
      <p:grpSp>
        <p:nvGrpSpPr>
          <p:cNvPr id="38" name="Groupe 37">
            <a:extLst>
              <a:ext uri="{FF2B5EF4-FFF2-40B4-BE49-F238E27FC236}">
                <a16:creationId xmlns:a16="http://schemas.microsoft.com/office/drawing/2014/main" id="{F9C53C10-A14F-C371-1530-7CD9B81FD077}"/>
              </a:ext>
            </a:extLst>
          </p:cNvPr>
          <p:cNvGrpSpPr/>
          <p:nvPr/>
        </p:nvGrpSpPr>
        <p:grpSpPr>
          <a:xfrm>
            <a:off x="3184801" y="1786694"/>
            <a:ext cx="1764630" cy="1764629"/>
            <a:chOff x="1134426" y="2430379"/>
            <a:chExt cx="1764630" cy="1764629"/>
          </a:xfrm>
        </p:grpSpPr>
        <p:sp>
          <p:nvSpPr>
            <p:cNvPr id="11" name="ZoneTexte 10">
              <a:extLst>
                <a:ext uri="{FF2B5EF4-FFF2-40B4-BE49-F238E27FC236}">
                  <a16:creationId xmlns:a16="http://schemas.microsoft.com/office/drawing/2014/main" id="{A13024CB-C964-AFE9-5862-5A49BDCE0320}"/>
                </a:ext>
              </a:extLst>
            </p:cNvPr>
            <p:cNvSpPr txBox="1"/>
            <p:nvPr/>
          </p:nvSpPr>
          <p:spPr>
            <a:xfrm>
              <a:off x="1819153" y="2593838"/>
              <a:ext cx="395174" cy="584775"/>
            </a:xfrm>
            <a:prstGeom prst="rect">
              <a:avLst/>
            </a:prstGeom>
            <a:noFill/>
          </p:spPr>
          <p:txBody>
            <a:bodyPr wrap="square" rtlCol="0">
              <a:spAutoFit/>
            </a:bodyPr>
            <a:lstStyle/>
            <a:p>
              <a:r>
                <a:rPr lang="fr-CH" sz="3200" b="1" dirty="0">
                  <a:solidFill>
                    <a:schemeClr val="accent5">
                      <a:lumMod val="50000"/>
                    </a:schemeClr>
                  </a:solidFill>
                  <a:latin typeface="Century Gothic" panose="020B0502020202020204" pitchFamily="34" charset="0"/>
                </a:rPr>
                <a:t>1</a:t>
              </a:r>
            </a:p>
          </p:txBody>
        </p:sp>
        <p:cxnSp>
          <p:nvCxnSpPr>
            <p:cNvPr id="15" name="Connecteur droit 14">
              <a:extLst>
                <a:ext uri="{FF2B5EF4-FFF2-40B4-BE49-F238E27FC236}">
                  <a16:creationId xmlns:a16="http://schemas.microsoft.com/office/drawing/2014/main" id="{DD7AE097-B810-B4C1-4543-67D9D5AC2844}"/>
                </a:ext>
              </a:extLst>
            </p:cNvPr>
            <p:cNvCxnSpPr/>
            <p:nvPr/>
          </p:nvCxnSpPr>
          <p:spPr>
            <a:xfrm>
              <a:off x="1446456" y="3266184"/>
              <a:ext cx="1209212" cy="0"/>
            </a:xfrm>
            <a:prstGeom prst="line">
              <a:avLst/>
            </a:prstGeom>
            <a:ln>
              <a:solidFill>
                <a:srgbClr val="002060"/>
              </a:solidFill>
            </a:ln>
          </p:spPr>
          <p:style>
            <a:lnRef idx="2">
              <a:schemeClr val="accent6"/>
            </a:lnRef>
            <a:fillRef idx="0">
              <a:schemeClr val="accent6"/>
            </a:fillRef>
            <a:effectRef idx="1">
              <a:schemeClr val="accent6"/>
            </a:effectRef>
            <a:fontRef idx="minor">
              <a:schemeClr val="tx1"/>
            </a:fontRef>
          </p:style>
        </p:cxnSp>
        <p:sp>
          <p:nvSpPr>
            <p:cNvPr id="16" name="ZoneTexte 15">
              <a:extLst>
                <a:ext uri="{FF2B5EF4-FFF2-40B4-BE49-F238E27FC236}">
                  <a16:creationId xmlns:a16="http://schemas.microsoft.com/office/drawing/2014/main" id="{D73921ED-2C1B-7CFC-C4F7-2AA3FDF9A75C}"/>
                </a:ext>
              </a:extLst>
            </p:cNvPr>
            <p:cNvSpPr txBox="1"/>
            <p:nvPr/>
          </p:nvSpPr>
          <p:spPr>
            <a:xfrm>
              <a:off x="1134426" y="3446823"/>
              <a:ext cx="1764629" cy="338554"/>
            </a:xfrm>
            <a:prstGeom prst="rect">
              <a:avLst/>
            </a:prstGeom>
            <a:noFill/>
          </p:spPr>
          <p:txBody>
            <a:bodyPr wrap="square" rtlCol="0">
              <a:spAutoFit/>
            </a:bodyPr>
            <a:lstStyle/>
            <a:p>
              <a:pPr algn="ctr"/>
              <a:r>
                <a:rPr lang="fr-CH" sz="1600" dirty="0">
                  <a:solidFill>
                    <a:srgbClr val="002060"/>
                  </a:solidFill>
                  <a:latin typeface="Arial" panose="020B0604020202020204" pitchFamily="34" charset="0"/>
                  <a:cs typeface="Arial" panose="020B0604020202020204" pitchFamily="34" charset="0"/>
                </a:rPr>
                <a:t>Introduction</a:t>
              </a:r>
            </a:p>
          </p:txBody>
        </p:sp>
        <p:sp>
          <p:nvSpPr>
            <p:cNvPr id="32" name="Rectangle 31">
              <a:extLst>
                <a:ext uri="{FF2B5EF4-FFF2-40B4-BE49-F238E27FC236}">
                  <a16:creationId xmlns:a16="http://schemas.microsoft.com/office/drawing/2014/main" id="{356A011C-D92E-30B0-2746-90D4CB991BAF}"/>
                </a:ext>
              </a:extLst>
            </p:cNvPr>
            <p:cNvSpPr/>
            <p:nvPr/>
          </p:nvSpPr>
          <p:spPr>
            <a:xfrm>
              <a:off x="1134427" y="2430379"/>
              <a:ext cx="1764629" cy="1764629"/>
            </a:xfrm>
            <a:prstGeom prst="rect">
              <a:avLst/>
            </a:prstGeom>
            <a:no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grpSp>
      <p:sp>
        <p:nvSpPr>
          <p:cNvPr id="36" name="Rectangle 35">
            <a:extLst>
              <a:ext uri="{FF2B5EF4-FFF2-40B4-BE49-F238E27FC236}">
                <a16:creationId xmlns:a16="http://schemas.microsoft.com/office/drawing/2014/main" id="{01EB4EEE-A6FE-4618-D15E-B19A64BBC5A4}"/>
              </a:ext>
            </a:extLst>
          </p:cNvPr>
          <p:cNvSpPr/>
          <p:nvPr/>
        </p:nvSpPr>
        <p:spPr>
          <a:xfrm>
            <a:off x="6227577" y="3766761"/>
            <a:ext cx="1764629" cy="1764629"/>
          </a:xfrm>
          <a:prstGeom prst="rect">
            <a:avLst/>
          </a:prstGeom>
          <a:no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solidFill>
                <a:srgbClr val="FFC000"/>
              </a:solidFill>
            </a:endParaRPr>
          </a:p>
        </p:txBody>
      </p:sp>
      <p:sp>
        <p:nvSpPr>
          <p:cNvPr id="50" name="ZoneTexte 49">
            <a:extLst>
              <a:ext uri="{FF2B5EF4-FFF2-40B4-BE49-F238E27FC236}">
                <a16:creationId xmlns:a16="http://schemas.microsoft.com/office/drawing/2014/main" id="{C1EA04FC-3051-65F5-3BFD-D58D7DE1F931}"/>
              </a:ext>
            </a:extLst>
          </p:cNvPr>
          <p:cNvSpPr txBox="1"/>
          <p:nvPr/>
        </p:nvSpPr>
        <p:spPr>
          <a:xfrm>
            <a:off x="7943504" y="1958174"/>
            <a:ext cx="395174" cy="584775"/>
          </a:xfrm>
          <a:prstGeom prst="rect">
            <a:avLst/>
          </a:prstGeom>
          <a:noFill/>
        </p:spPr>
        <p:txBody>
          <a:bodyPr wrap="square" rtlCol="0">
            <a:spAutoFit/>
          </a:bodyPr>
          <a:lstStyle/>
          <a:p>
            <a:r>
              <a:rPr lang="fr-CH" sz="3200" b="1" dirty="0">
                <a:solidFill>
                  <a:srgbClr val="FFC000"/>
                </a:solidFill>
                <a:latin typeface="Century Gothic" panose="020B0502020202020204" pitchFamily="34" charset="0"/>
              </a:rPr>
              <a:t>3</a:t>
            </a:r>
          </a:p>
        </p:txBody>
      </p:sp>
      <p:cxnSp>
        <p:nvCxnSpPr>
          <p:cNvPr id="51" name="Connecteur droit 50">
            <a:extLst>
              <a:ext uri="{FF2B5EF4-FFF2-40B4-BE49-F238E27FC236}">
                <a16:creationId xmlns:a16="http://schemas.microsoft.com/office/drawing/2014/main" id="{59AADF6B-76D5-03C4-2CD0-90EFE1E4BD08}"/>
              </a:ext>
            </a:extLst>
          </p:cNvPr>
          <p:cNvCxnSpPr/>
          <p:nvPr/>
        </p:nvCxnSpPr>
        <p:spPr>
          <a:xfrm>
            <a:off x="7570807" y="2630520"/>
            <a:ext cx="1209212" cy="0"/>
          </a:xfrm>
          <a:prstGeom prst="line">
            <a:avLst/>
          </a:prstGeom>
          <a:ln>
            <a:solidFill>
              <a:srgbClr val="FFC000"/>
            </a:solidFill>
          </a:ln>
        </p:spPr>
        <p:style>
          <a:lnRef idx="2">
            <a:schemeClr val="accent6"/>
          </a:lnRef>
          <a:fillRef idx="0">
            <a:schemeClr val="accent6"/>
          </a:fillRef>
          <a:effectRef idx="1">
            <a:schemeClr val="accent6"/>
          </a:effectRef>
          <a:fontRef idx="minor">
            <a:schemeClr val="tx1"/>
          </a:fontRef>
        </p:style>
      </p:cxnSp>
      <p:sp>
        <p:nvSpPr>
          <p:cNvPr id="52" name="ZoneTexte 51">
            <a:extLst>
              <a:ext uri="{FF2B5EF4-FFF2-40B4-BE49-F238E27FC236}">
                <a16:creationId xmlns:a16="http://schemas.microsoft.com/office/drawing/2014/main" id="{DE24869A-D6C7-0931-60D5-3BFEAC98C38A}"/>
              </a:ext>
            </a:extLst>
          </p:cNvPr>
          <p:cNvSpPr txBox="1"/>
          <p:nvPr/>
        </p:nvSpPr>
        <p:spPr>
          <a:xfrm>
            <a:off x="7258777" y="2811159"/>
            <a:ext cx="1764629" cy="338554"/>
          </a:xfrm>
          <a:prstGeom prst="rect">
            <a:avLst/>
          </a:prstGeom>
          <a:noFill/>
        </p:spPr>
        <p:txBody>
          <a:bodyPr wrap="square" rtlCol="0">
            <a:spAutoFit/>
          </a:bodyPr>
          <a:lstStyle/>
          <a:p>
            <a:pPr algn="ctr"/>
            <a:r>
              <a:rPr lang="fr-CH" sz="1600" dirty="0">
                <a:solidFill>
                  <a:srgbClr val="FFC000"/>
                </a:solidFill>
                <a:latin typeface="Arial" panose="020B0604020202020204" pitchFamily="34" charset="0"/>
                <a:cs typeface="Arial" panose="020B0604020202020204" pitchFamily="34" charset="0"/>
              </a:rPr>
              <a:t>Projet de </a:t>
            </a:r>
            <a:r>
              <a:rPr lang="fr-CH" sz="1600" dirty="0" err="1">
                <a:solidFill>
                  <a:srgbClr val="FFC000"/>
                </a:solidFill>
                <a:latin typeface="Arial" panose="020B0604020202020204" pitchFamily="34" charset="0"/>
                <a:cs typeface="Arial" panose="020B0604020202020204" pitchFamily="34" charset="0"/>
              </a:rPr>
              <a:t>PACom</a:t>
            </a:r>
            <a:endParaRPr lang="fr-CH" sz="1600" dirty="0">
              <a:solidFill>
                <a:srgbClr val="FFC000"/>
              </a:solidFill>
              <a:latin typeface="Arial" panose="020B0604020202020204" pitchFamily="34" charset="0"/>
              <a:cs typeface="Arial" panose="020B0604020202020204" pitchFamily="34" charset="0"/>
            </a:endParaRPr>
          </a:p>
        </p:txBody>
      </p:sp>
      <p:sp>
        <p:nvSpPr>
          <p:cNvPr id="53" name="Rectangle 52">
            <a:extLst>
              <a:ext uri="{FF2B5EF4-FFF2-40B4-BE49-F238E27FC236}">
                <a16:creationId xmlns:a16="http://schemas.microsoft.com/office/drawing/2014/main" id="{70718791-4233-C0F1-94BA-84A63B942C10}"/>
              </a:ext>
            </a:extLst>
          </p:cNvPr>
          <p:cNvSpPr/>
          <p:nvPr/>
        </p:nvSpPr>
        <p:spPr>
          <a:xfrm>
            <a:off x="7258778" y="1794715"/>
            <a:ext cx="1764629" cy="1764629"/>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55" name="ZoneTexte 54">
            <a:extLst>
              <a:ext uri="{FF2B5EF4-FFF2-40B4-BE49-F238E27FC236}">
                <a16:creationId xmlns:a16="http://schemas.microsoft.com/office/drawing/2014/main" id="{B368EE4E-13DC-A5AE-04C1-4756E82E772C}"/>
              </a:ext>
            </a:extLst>
          </p:cNvPr>
          <p:cNvSpPr txBox="1"/>
          <p:nvPr/>
        </p:nvSpPr>
        <p:spPr>
          <a:xfrm>
            <a:off x="5898411" y="1958174"/>
            <a:ext cx="395174" cy="584775"/>
          </a:xfrm>
          <a:prstGeom prst="rect">
            <a:avLst/>
          </a:prstGeom>
          <a:noFill/>
        </p:spPr>
        <p:txBody>
          <a:bodyPr wrap="square" rtlCol="0">
            <a:spAutoFit/>
          </a:bodyPr>
          <a:lstStyle/>
          <a:p>
            <a:r>
              <a:rPr lang="fr-CH" sz="3200" b="1" dirty="0">
                <a:solidFill>
                  <a:srgbClr val="00B0F0"/>
                </a:solidFill>
                <a:latin typeface="Century Gothic" panose="020B0502020202020204" pitchFamily="34" charset="0"/>
              </a:rPr>
              <a:t>2</a:t>
            </a:r>
          </a:p>
        </p:txBody>
      </p:sp>
      <p:cxnSp>
        <p:nvCxnSpPr>
          <p:cNvPr id="56" name="Connecteur droit 55">
            <a:extLst>
              <a:ext uri="{FF2B5EF4-FFF2-40B4-BE49-F238E27FC236}">
                <a16:creationId xmlns:a16="http://schemas.microsoft.com/office/drawing/2014/main" id="{B7198BD8-D28A-AA5F-117C-B3F7A80CD0A1}"/>
              </a:ext>
            </a:extLst>
          </p:cNvPr>
          <p:cNvCxnSpPr/>
          <p:nvPr/>
        </p:nvCxnSpPr>
        <p:spPr>
          <a:xfrm>
            <a:off x="5525714" y="2630520"/>
            <a:ext cx="1209212" cy="0"/>
          </a:xfrm>
          <a:prstGeom prst="line">
            <a:avLst/>
          </a:prstGeom>
          <a:ln>
            <a:solidFill>
              <a:srgbClr val="00B0F0"/>
            </a:solidFill>
          </a:ln>
        </p:spPr>
        <p:style>
          <a:lnRef idx="2">
            <a:schemeClr val="accent6"/>
          </a:lnRef>
          <a:fillRef idx="0">
            <a:schemeClr val="accent6"/>
          </a:fillRef>
          <a:effectRef idx="1">
            <a:schemeClr val="accent6"/>
          </a:effectRef>
          <a:fontRef idx="minor">
            <a:schemeClr val="tx1"/>
          </a:fontRef>
        </p:style>
      </p:cxnSp>
      <p:sp>
        <p:nvSpPr>
          <p:cNvPr id="57" name="ZoneTexte 56">
            <a:extLst>
              <a:ext uri="{FF2B5EF4-FFF2-40B4-BE49-F238E27FC236}">
                <a16:creationId xmlns:a16="http://schemas.microsoft.com/office/drawing/2014/main" id="{B0BDC54D-135F-501D-A6AA-59B7E48620F0}"/>
              </a:ext>
            </a:extLst>
          </p:cNvPr>
          <p:cNvSpPr txBox="1"/>
          <p:nvPr/>
        </p:nvSpPr>
        <p:spPr>
          <a:xfrm>
            <a:off x="5213684" y="2811159"/>
            <a:ext cx="1764629" cy="584775"/>
          </a:xfrm>
          <a:prstGeom prst="rect">
            <a:avLst/>
          </a:prstGeom>
          <a:noFill/>
        </p:spPr>
        <p:txBody>
          <a:bodyPr wrap="square" rtlCol="0">
            <a:spAutoFit/>
          </a:bodyPr>
          <a:lstStyle/>
          <a:p>
            <a:pPr algn="ctr"/>
            <a:r>
              <a:rPr lang="fr-CH" sz="1600" dirty="0">
                <a:solidFill>
                  <a:srgbClr val="00B0F0"/>
                </a:solidFill>
                <a:latin typeface="Arial" panose="020B0604020202020204" pitchFamily="34" charset="0"/>
                <a:cs typeface="Arial" panose="020B0604020202020204" pitchFamily="34" charset="0"/>
              </a:rPr>
              <a:t>Contexte de planification </a:t>
            </a:r>
          </a:p>
        </p:txBody>
      </p:sp>
      <p:sp>
        <p:nvSpPr>
          <p:cNvPr id="58" name="Rectangle 57">
            <a:extLst>
              <a:ext uri="{FF2B5EF4-FFF2-40B4-BE49-F238E27FC236}">
                <a16:creationId xmlns:a16="http://schemas.microsoft.com/office/drawing/2014/main" id="{82A11BCF-EBFC-24D3-CF31-16E404A365F9}"/>
              </a:ext>
            </a:extLst>
          </p:cNvPr>
          <p:cNvSpPr/>
          <p:nvPr/>
        </p:nvSpPr>
        <p:spPr>
          <a:xfrm>
            <a:off x="5213685" y="1794715"/>
            <a:ext cx="1764629" cy="1764629"/>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solidFill>
                <a:srgbClr val="00B0F0"/>
              </a:solidFill>
            </a:endParaRPr>
          </a:p>
        </p:txBody>
      </p:sp>
      <p:sp>
        <p:nvSpPr>
          <p:cNvPr id="3" name="ZoneTexte 2">
            <a:extLst>
              <a:ext uri="{FF2B5EF4-FFF2-40B4-BE49-F238E27FC236}">
                <a16:creationId xmlns:a16="http://schemas.microsoft.com/office/drawing/2014/main" id="{55E215C8-9ED3-BEF7-6789-19F3E9F3E9BB}"/>
              </a:ext>
            </a:extLst>
          </p:cNvPr>
          <p:cNvSpPr txBox="1"/>
          <p:nvPr/>
        </p:nvSpPr>
        <p:spPr>
          <a:xfrm>
            <a:off x="4849975" y="3921450"/>
            <a:ext cx="429646" cy="584775"/>
          </a:xfrm>
          <a:prstGeom prst="rect">
            <a:avLst/>
          </a:prstGeom>
          <a:noFill/>
        </p:spPr>
        <p:txBody>
          <a:bodyPr wrap="square" rtlCol="0">
            <a:spAutoFit/>
          </a:bodyPr>
          <a:lstStyle/>
          <a:p>
            <a:r>
              <a:rPr lang="fr-FR" sz="3200" b="1" dirty="0">
                <a:solidFill>
                  <a:srgbClr val="CC807E"/>
                </a:solidFill>
                <a:latin typeface="Century Gothic" panose="020B0502020202020204" pitchFamily="34" charset="0"/>
              </a:rPr>
              <a:t>4</a:t>
            </a:r>
            <a:endParaRPr lang="fr-CH" sz="3200" b="1" dirty="0">
              <a:solidFill>
                <a:srgbClr val="CC807E"/>
              </a:solidFill>
              <a:latin typeface="Century Gothic" panose="020B0502020202020204" pitchFamily="34" charset="0"/>
            </a:endParaRPr>
          </a:p>
        </p:txBody>
      </p:sp>
      <p:cxnSp>
        <p:nvCxnSpPr>
          <p:cNvPr id="8" name="Connecteur droit 7">
            <a:extLst>
              <a:ext uri="{FF2B5EF4-FFF2-40B4-BE49-F238E27FC236}">
                <a16:creationId xmlns:a16="http://schemas.microsoft.com/office/drawing/2014/main" id="{939B9191-206A-C164-ADDA-8B91B4652375}"/>
              </a:ext>
            </a:extLst>
          </p:cNvPr>
          <p:cNvCxnSpPr>
            <a:cxnSpLocks/>
          </p:cNvCxnSpPr>
          <p:nvPr/>
        </p:nvCxnSpPr>
        <p:spPr>
          <a:xfrm>
            <a:off x="4408949" y="4609519"/>
            <a:ext cx="1209212" cy="0"/>
          </a:xfrm>
          <a:prstGeom prst="line">
            <a:avLst/>
          </a:prstGeom>
          <a:ln>
            <a:solidFill>
              <a:srgbClr val="CC807E"/>
            </a:solidFill>
          </a:ln>
        </p:spPr>
        <p:style>
          <a:lnRef idx="2">
            <a:schemeClr val="accent6"/>
          </a:lnRef>
          <a:fillRef idx="0">
            <a:schemeClr val="accent6"/>
          </a:fillRef>
          <a:effectRef idx="1">
            <a:schemeClr val="accent6"/>
          </a:effectRef>
          <a:fontRef idx="minor">
            <a:schemeClr val="tx1"/>
          </a:fontRef>
        </p:style>
      </p:cxnSp>
      <p:sp>
        <p:nvSpPr>
          <p:cNvPr id="9" name="ZoneTexte 8">
            <a:extLst>
              <a:ext uri="{FF2B5EF4-FFF2-40B4-BE49-F238E27FC236}">
                <a16:creationId xmlns:a16="http://schemas.microsoft.com/office/drawing/2014/main" id="{807B9CB4-F366-36BC-A1B2-F00EDE6C3F76}"/>
              </a:ext>
            </a:extLst>
          </p:cNvPr>
          <p:cNvSpPr txBox="1"/>
          <p:nvPr/>
        </p:nvSpPr>
        <p:spPr>
          <a:xfrm>
            <a:off x="4182484" y="4739198"/>
            <a:ext cx="1764629" cy="584775"/>
          </a:xfrm>
          <a:prstGeom prst="rect">
            <a:avLst/>
          </a:prstGeom>
          <a:noFill/>
        </p:spPr>
        <p:txBody>
          <a:bodyPr wrap="square" rtlCol="0">
            <a:spAutoFit/>
          </a:bodyPr>
          <a:lstStyle/>
          <a:p>
            <a:pPr algn="ctr"/>
            <a:r>
              <a:rPr lang="fr-CH" sz="1600" dirty="0">
                <a:solidFill>
                  <a:srgbClr val="CC807E"/>
                </a:solidFill>
                <a:latin typeface="Arial" panose="020B0604020202020204" pitchFamily="34" charset="0"/>
                <a:cs typeface="Arial" panose="020B0604020202020204" pitchFamily="34" charset="0"/>
              </a:rPr>
              <a:t>Suite de la procédure</a:t>
            </a:r>
          </a:p>
        </p:txBody>
      </p:sp>
      <p:sp>
        <p:nvSpPr>
          <p:cNvPr id="10" name="Rectangle 9">
            <a:extLst>
              <a:ext uri="{FF2B5EF4-FFF2-40B4-BE49-F238E27FC236}">
                <a16:creationId xmlns:a16="http://schemas.microsoft.com/office/drawing/2014/main" id="{DC1D6937-83E8-75F0-1274-D4EB0A97AD20}"/>
              </a:ext>
            </a:extLst>
          </p:cNvPr>
          <p:cNvSpPr/>
          <p:nvPr/>
        </p:nvSpPr>
        <p:spPr>
          <a:xfrm>
            <a:off x="4182484" y="3766761"/>
            <a:ext cx="1764629" cy="1764629"/>
          </a:xfrm>
          <a:prstGeom prst="rect">
            <a:avLst/>
          </a:prstGeom>
          <a:noFill/>
          <a:ln>
            <a:solidFill>
              <a:srgbClr val="CC8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solidFill>
                <a:srgbClr val="FFC000"/>
              </a:solidFill>
            </a:endParaRPr>
          </a:p>
        </p:txBody>
      </p:sp>
      <p:sp>
        <p:nvSpPr>
          <p:cNvPr id="18" name="Foliennummernplatzhalter 5">
            <a:extLst>
              <a:ext uri="{FF2B5EF4-FFF2-40B4-BE49-F238E27FC236}">
                <a16:creationId xmlns:a16="http://schemas.microsoft.com/office/drawing/2014/main" id="{0A426068-B6C8-DEEA-868D-1072A919F3A9}"/>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17N028 – Version 001 – Page n°</a:t>
            </a:r>
            <a:fld id="{634DCF49-7B02-41CE-8049-B82577C2B130}" type="slidenum">
              <a:rPr lang="de-DE" sz="700" smtClean="0">
                <a:solidFill>
                  <a:schemeClr val="tx1"/>
                </a:solidFill>
                <a:latin typeface="Arial" pitchFamily="34" charset="0"/>
                <a:cs typeface="Arial" pitchFamily="34" charset="0"/>
              </a:rPr>
              <a:pPr algn="ctr">
                <a:defRPr/>
              </a:pPr>
              <a:t>2</a:t>
            </a:fld>
            <a:endParaRPr lang="de-DE" sz="700" dirty="0">
              <a:solidFill>
                <a:schemeClr val="tx1"/>
              </a:solidFill>
              <a:latin typeface="Arial" pitchFamily="34" charset="0"/>
              <a:cs typeface="Arial" pitchFamily="34" charset="0"/>
            </a:endParaRPr>
          </a:p>
        </p:txBody>
      </p:sp>
      <p:pic>
        <p:nvPicPr>
          <p:cNvPr id="20" name="Picture 2">
            <a:extLst>
              <a:ext uri="{FF2B5EF4-FFF2-40B4-BE49-F238E27FC236}">
                <a16:creationId xmlns:a16="http://schemas.microsoft.com/office/drawing/2014/main" id="{51494B14-32F5-EF46-831D-5E004E956A04}"/>
              </a:ext>
            </a:extLst>
          </p:cNvPr>
          <p:cNvPicPr>
            <a:picLocks noChangeAspect="1" noChangeArrowheads="1"/>
          </p:cNvPicPr>
          <p:nvPr/>
        </p:nvPicPr>
        <p:blipFill>
          <a:blip r:embed="rId2"/>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21" name="Image 20">
            <a:extLst>
              <a:ext uri="{FF2B5EF4-FFF2-40B4-BE49-F238E27FC236}">
                <a16:creationId xmlns:a16="http://schemas.microsoft.com/office/drawing/2014/main" id="{0D2424C4-6835-BFA0-F53C-3E56A14C838B}"/>
              </a:ext>
            </a:extLst>
          </p:cNvPr>
          <p:cNvPicPr>
            <a:picLocks noChangeAspect="1"/>
          </p:cNvPicPr>
          <p:nvPr/>
        </p:nvPicPr>
        <p:blipFill>
          <a:blip r:embed="rId3"/>
          <a:stretch>
            <a:fillRect/>
          </a:stretch>
        </p:blipFill>
        <p:spPr>
          <a:xfrm>
            <a:off x="1103048" y="6351588"/>
            <a:ext cx="1704519" cy="216000"/>
          </a:xfrm>
          <a:prstGeom prst="rect">
            <a:avLst/>
          </a:prstGeom>
        </p:spPr>
      </p:pic>
      <p:sp>
        <p:nvSpPr>
          <p:cNvPr id="26" name="Titre 1">
            <a:extLst>
              <a:ext uri="{FF2B5EF4-FFF2-40B4-BE49-F238E27FC236}">
                <a16:creationId xmlns:a16="http://schemas.microsoft.com/office/drawing/2014/main" id="{800B65BB-ECC1-D564-108C-DE95EE0304D8}"/>
              </a:ext>
            </a:extLst>
          </p:cNvPr>
          <p:cNvSpPr txBox="1">
            <a:spLocks/>
          </p:cNvSpPr>
          <p:nvPr/>
        </p:nvSpPr>
        <p:spPr>
          <a:xfrm>
            <a:off x="663385" y="365126"/>
            <a:ext cx="9800522" cy="8793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H" sz="3200" b="1" dirty="0">
                <a:latin typeface="Arial" panose="020B0604020202020204" pitchFamily="34" charset="0"/>
                <a:cs typeface="Arial" panose="020B0604020202020204" pitchFamily="34" charset="0"/>
              </a:rPr>
              <a:t>SOMMAIRE</a:t>
            </a:r>
            <a:endParaRPr lang="fr-CH" sz="2400" dirty="0">
              <a:latin typeface="Arial" panose="020B0604020202020204" pitchFamily="34" charset="0"/>
              <a:cs typeface="Arial" panose="020B0604020202020204" pitchFamily="34" charset="0"/>
            </a:endParaRPr>
          </a:p>
        </p:txBody>
      </p:sp>
      <p:pic>
        <p:nvPicPr>
          <p:cNvPr id="27" name="Image 26">
            <a:extLst>
              <a:ext uri="{FF2B5EF4-FFF2-40B4-BE49-F238E27FC236}">
                <a16:creationId xmlns:a16="http://schemas.microsoft.com/office/drawing/2014/main" id="{4AD3E244-1D97-0890-0A62-E12D676B447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spTree>
    <p:extLst>
      <p:ext uri="{BB962C8B-B14F-4D97-AF65-F5344CB8AC3E}">
        <p14:creationId xmlns:p14="http://schemas.microsoft.com/office/powerpoint/2010/main" val="717913063"/>
      </p:ext>
    </p:extLst>
  </p:cSld>
  <p:clrMapOvr>
    <a:masterClrMapping/>
  </p:clrMapOvr>
  <p:transition spd="slow">
    <p:push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C63A2-DEE1-5F78-063F-C5FA2E6047CA}"/>
            </a:ext>
          </a:extLst>
        </p:cNvPr>
        <p:cNvGrpSpPr/>
        <p:nvPr/>
      </p:nvGrpSpPr>
      <p:grpSpPr>
        <a:xfrm>
          <a:off x="0" y="0"/>
          <a:ext cx="0" cy="0"/>
          <a:chOff x="0" y="0"/>
          <a:chExt cx="0" cy="0"/>
        </a:xfrm>
      </p:grpSpPr>
      <p:sp>
        <p:nvSpPr>
          <p:cNvPr id="8" name="Foliennummernplatzhalter 5">
            <a:extLst>
              <a:ext uri="{FF2B5EF4-FFF2-40B4-BE49-F238E27FC236}">
                <a16:creationId xmlns:a16="http://schemas.microsoft.com/office/drawing/2014/main" id="{FB93C9A1-142E-EFFC-343D-80D6A10A2234}"/>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17N058 – Version 001 – Page n°</a:t>
            </a:r>
            <a:fld id="{634DCF49-7B02-41CE-8049-B82577C2B130}" type="slidenum">
              <a:rPr lang="de-DE" sz="700" smtClean="0">
                <a:solidFill>
                  <a:schemeClr val="tx1"/>
                </a:solidFill>
                <a:latin typeface="Arial" pitchFamily="34" charset="0"/>
                <a:cs typeface="Arial" pitchFamily="34" charset="0"/>
              </a:rPr>
              <a:pPr algn="ctr">
                <a:defRPr/>
              </a:pPr>
              <a:t>20</a:t>
            </a:fld>
            <a:endParaRPr lang="de-DE" sz="700" dirty="0">
              <a:solidFill>
                <a:schemeClr val="tx1"/>
              </a:solidFill>
              <a:latin typeface="Arial" pitchFamily="34" charset="0"/>
              <a:cs typeface="Arial" pitchFamily="34" charset="0"/>
            </a:endParaRPr>
          </a:p>
        </p:txBody>
      </p:sp>
      <p:pic>
        <p:nvPicPr>
          <p:cNvPr id="3" name="Image 2">
            <a:extLst>
              <a:ext uri="{FF2B5EF4-FFF2-40B4-BE49-F238E27FC236}">
                <a16:creationId xmlns:a16="http://schemas.microsoft.com/office/drawing/2014/main" id="{9D03F730-132E-066F-2CA2-29A129B22C5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pic>
        <p:nvPicPr>
          <p:cNvPr id="7" name="Image 6">
            <a:extLst>
              <a:ext uri="{FF2B5EF4-FFF2-40B4-BE49-F238E27FC236}">
                <a16:creationId xmlns:a16="http://schemas.microsoft.com/office/drawing/2014/main" id="{1982527A-44BB-C928-3B93-37E4ADC94173}"/>
              </a:ext>
            </a:extLst>
          </p:cNvPr>
          <p:cNvPicPr>
            <a:picLocks noChangeAspect="1"/>
          </p:cNvPicPr>
          <p:nvPr/>
        </p:nvPicPr>
        <p:blipFill>
          <a:blip r:embed="rId3"/>
          <a:stretch>
            <a:fillRect/>
          </a:stretch>
        </p:blipFill>
        <p:spPr>
          <a:xfrm>
            <a:off x="2459546" y="0"/>
            <a:ext cx="9732454" cy="6858000"/>
          </a:xfrm>
          <a:prstGeom prst="rect">
            <a:avLst/>
          </a:prstGeom>
        </p:spPr>
      </p:pic>
      <p:pic>
        <p:nvPicPr>
          <p:cNvPr id="10" name="Picture 2">
            <a:extLst>
              <a:ext uri="{FF2B5EF4-FFF2-40B4-BE49-F238E27FC236}">
                <a16:creationId xmlns:a16="http://schemas.microsoft.com/office/drawing/2014/main" id="{B4559E74-EFEE-7AC7-B03E-CF5C6375A3A1}"/>
              </a:ext>
            </a:extLst>
          </p:cNvPr>
          <p:cNvPicPr>
            <a:picLocks noChangeAspect="1" noChangeArrowheads="1"/>
          </p:cNvPicPr>
          <p:nvPr/>
        </p:nvPicPr>
        <p:blipFill>
          <a:blip r:embed="rId4"/>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49D33EEA-D67F-E132-7B96-BD17ECE6F47C}"/>
              </a:ext>
            </a:extLst>
          </p:cNvPr>
          <p:cNvPicPr>
            <a:picLocks noChangeAspect="1"/>
          </p:cNvPicPr>
          <p:nvPr/>
        </p:nvPicPr>
        <p:blipFill>
          <a:blip r:embed="rId5"/>
          <a:stretch>
            <a:fillRect/>
          </a:stretch>
        </p:blipFill>
        <p:spPr>
          <a:xfrm>
            <a:off x="1103048" y="6351588"/>
            <a:ext cx="1704519" cy="216000"/>
          </a:xfrm>
          <a:prstGeom prst="rect">
            <a:avLst/>
          </a:prstGeom>
        </p:spPr>
      </p:pic>
      <p:pic>
        <p:nvPicPr>
          <p:cNvPr id="11" name="Image 10">
            <a:extLst>
              <a:ext uri="{FF2B5EF4-FFF2-40B4-BE49-F238E27FC236}">
                <a16:creationId xmlns:a16="http://schemas.microsoft.com/office/drawing/2014/main" id="{ECF21A85-11C5-14B1-B3A4-E913FD6F8F94}"/>
              </a:ext>
            </a:extLst>
          </p:cNvPr>
          <p:cNvPicPr>
            <a:picLocks noChangeAspect="1"/>
          </p:cNvPicPr>
          <p:nvPr/>
        </p:nvPicPr>
        <p:blipFill>
          <a:blip r:embed="rId6"/>
          <a:stretch>
            <a:fillRect/>
          </a:stretch>
        </p:blipFill>
        <p:spPr>
          <a:xfrm>
            <a:off x="0" y="5524314"/>
            <a:ext cx="2981741" cy="1333686"/>
          </a:xfrm>
          <a:prstGeom prst="rect">
            <a:avLst/>
          </a:prstGeom>
        </p:spPr>
      </p:pic>
    </p:spTree>
    <p:extLst>
      <p:ext uri="{BB962C8B-B14F-4D97-AF65-F5344CB8AC3E}">
        <p14:creationId xmlns:p14="http://schemas.microsoft.com/office/powerpoint/2010/main" val="2473068059"/>
      </p:ext>
    </p:extLst>
  </p:cSld>
  <p:clrMapOvr>
    <a:masterClrMapping/>
  </p:clrMapOvr>
  <p:transition spd="slow">
    <p:push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B694A5C-4E6D-A878-2937-98244D7C09D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sp>
        <p:nvSpPr>
          <p:cNvPr id="7" name="Titre 1">
            <a:extLst>
              <a:ext uri="{FF2B5EF4-FFF2-40B4-BE49-F238E27FC236}">
                <a16:creationId xmlns:a16="http://schemas.microsoft.com/office/drawing/2014/main" id="{8E78D0B8-FE02-CBE3-024E-7991BD54D67C}"/>
              </a:ext>
            </a:extLst>
          </p:cNvPr>
          <p:cNvSpPr>
            <a:spLocks noGrp="1"/>
          </p:cNvSpPr>
          <p:nvPr>
            <p:ph type="title"/>
          </p:nvPr>
        </p:nvSpPr>
        <p:spPr>
          <a:xfrm>
            <a:off x="663385" y="365126"/>
            <a:ext cx="9800522" cy="879326"/>
          </a:xfrm>
        </p:spPr>
        <p:txBody>
          <a:bodyPr>
            <a:normAutofit/>
          </a:bodyPr>
          <a:lstStyle/>
          <a:p>
            <a:r>
              <a:rPr lang="fr-CH" sz="3200" b="1" dirty="0">
                <a:latin typeface="Arial" panose="020B0604020202020204" pitchFamily="34" charset="0"/>
                <a:cs typeface="Arial" panose="020B0604020202020204" pitchFamily="34" charset="0"/>
              </a:rPr>
              <a:t>3 – PROJET DE PACom </a:t>
            </a:r>
            <a:r>
              <a:rPr lang="fr-CH" sz="2400" dirty="0">
                <a:solidFill>
                  <a:schemeClr val="accent1">
                    <a:lumMod val="50000"/>
                  </a:schemeClr>
                </a:solidFill>
                <a:latin typeface="Arial" panose="020B0604020202020204" pitchFamily="34" charset="0"/>
                <a:cs typeface="Arial" panose="020B0604020202020204" pitchFamily="34" charset="0"/>
              </a:rPr>
              <a:t>Règlement : principales évolutions</a:t>
            </a:r>
          </a:p>
        </p:txBody>
      </p:sp>
      <p:sp>
        <p:nvSpPr>
          <p:cNvPr id="8" name="Foliennummernplatzhalter 5">
            <a:extLst>
              <a:ext uri="{FF2B5EF4-FFF2-40B4-BE49-F238E27FC236}">
                <a16:creationId xmlns:a16="http://schemas.microsoft.com/office/drawing/2014/main" id="{BDE9052B-68A7-14E1-9957-B7CD3A3E418E}"/>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17N028 – Version 001 – Page n°</a:t>
            </a:r>
            <a:fld id="{634DCF49-7B02-41CE-8049-B82577C2B130}" type="slidenum">
              <a:rPr lang="de-DE" sz="700" smtClean="0">
                <a:solidFill>
                  <a:schemeClr val="tx1"/>
                </a:solidFill>
                <a:latin typeface="Arial" pitchFamily="34" charset="0"/>
                <a:cs typeface="Arial" pitchFamily="34" charset="0"/>
              </a:rPr>
              <a:pPr algn="ctr">
                <a:defRPr/>
              </a:pPr>
              <a:t>21</a:t>
            </a:fld>
            <a:endParaRPr lang="de-DE" sz="700" dirty="0">
              <a:solidFill>
                <a:schemeClr val="tx1"/>
              </a:solidFill>
              <a:latin typeface="Arial" pitchFamily="34" charset="0"/>
              <a:cs typeface="Arial" pitchFamily="34" charset="0"/>
            </a:endParaRPr>
          </a:p>
        </p:txBody>
      </p:sp>
      <p:pic>
        <p:nvPicPr>
          <p:cNvPr id="10" name="Picture 2">
            <a:extLst>
              <a:ext uri="{FF2B5EF4-FFF2-40B4-BE49-F238E27FC236}">
                <a16:creationId xmlns:a16="http://schemas.microsoft.com/office/drawing/2014/main" id="{971493DC-7783-C44A-0A49-E7A2FAFCAF1B}"/>
              </a:ext>
            </a:extLst>
          </p:cNvPr>
          <p:cNvPicPr>
            <a:picLocks noChangeAspect="1" noChangeArrowheads="1"/>
          </p:cNvPicPr>
          <p:nvPr/>
        </p:nvPicPr>
        <p:blipFill>
          <a:blip r:embed="rId4"/>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C7B0CBF2-C7A5-B173-DEA6-475459F6C3A2}"/>
              </a:ext>
            </a:extLst>
          </p:cNvPr>
          <p:cNvPicPr>
            <a:picLocks noChangeAspect="1"/>
          </p:cNvPicPr>
          <p:nvPr/>
        </p:nvPicPr>
        <p:blipFill>
          <a:blip r:embed="rId5"/>
          <a:stretch>
            <a:fillRect/>
          </a:stretch>
        </p:blipFill>
        <p:spPr>
          <a:xfrm>
            <a:off x="1103048" y="6351588"/>
            <a:ext cx="1704519" cy="216000"/>
          </a:xfrm>
          <a:prstGeom prst="rect">
            <a:avLst/>
          </a:prstGeom>
        </p:spPr>
      </p:pic>
      <p:sp>
        <p:nvSpPr>
          <p:cNvPr id="6" name="Espace réservé du contenu 3">
            <a:extLst>
              <a:ext uri="{FF2B5EF4-FFF2-40B4-BE49-F238E27FC236}">
                <a16:creationId xmlns:a16="http://schemas.microsoft.com/office/drawing/2014/main" id="{C3B45DD2-CFD2-F153-C699-C5ECB84DF0A9}"/>
              </a:ext>
            </a:extLst>
          </p:cNvPr>
          <p:cNvSpPr txBox="1">
            <a:spLocks/>
          </p:cNvSpPr>
          <p:nvPr/>
        </p:nvSpPr>
        <p:spPr>
          <a:xfrm>
            <a:off x="663385" y="1319784"/>
            <a:ext cx="11203394" cy="48577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1800" dirty="0">
              <a:latin typeface="Arial" panose="020B0604020202020204" pitchFamily="34" charset="0"/>
              <a:cs typeface="Arial" panose="020B0604020202020204" pitchFamily="34" charset="0"/>
            </a:endParaRPr>
          </a:p>
        </p:txBody>
      </p:sp>
      <p:sp>
        <p:nvSpPr>
          <p:cNvPr id="2" name="Espace réservé du contenu 3">
            <a:extLst>
              <a:ext uri="{FF2B5EF4-FFF2-40B4-BE49-F238E27FC236}">
                <a16:creationId xmlns:a16="http://schemas.microsoft.com/office/drawing/2014/main" id="{FE8AA0F3-2B6B-5B5D-31DB-E136A20FE697}"/>
              </a:ext>
            </a:extLst>
          </p:cNvPr>
          <p:cNvSpPr txBox="1">
            <a:spLocks/>
          </p:cNvSpPr>
          <p:nvPr/>
        </p:nvSpPr>
        <p:spPr>
          <a:xfrm>
            <a:off x="815785" y="1472184"/>
            <a:ext cx="11203394" cy="48577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b="1" dirty="0">
                <a:latin typeface="Arial" panose="020B0604020202020204" pitchFamily="34" charset="0"/>
                <a:cs typeface="Arial" panose="020B0604020202020204" pitchFamily="34" charset="0"/>
              </a:rPr>
              <a:t>Unification et harmonisation</a:t>
            </a:r>
            <a:r>
              <a:rPr lang="fr-FR" sz="1800" dirty="0">
                <a:latin typeface="Arial" panose="020B0604020202020204" pitchFamily="34" charset="0"/>
                <a:cs typeface="Arial" panose="020B0604020202020204" pitchFamily="34" charset="0"/>
              </a:rPr>
              <a:t> des règlements des différents villages et hameaux dans un document unique</a:t>
            </a:r>
          </a:p>
          <a:p>
            <a:r>
              <a:rPr lang="fr-FR" sz="1800" b="1" dirty="0">
                <a:latin typeface="Arial" panose="020B0604020202020204" pitchFamily="34" charset="0"/>
                <a:cs typeface="Arial" panose="020B0604020202020204" pitchFamily="34" charset="0"/>
              </a:rPr>
              <a:t>Adaptation au nouveau cadre légal</a:t>
            </a:r>
            <a:r>
              <a:rPr lang="fr-FR" sz="1800" dirty="0">
                <a:latin typeface="Arial" panose="020B0604020202020204" pitchFamily="34" charset="0"/>
                <a:cs typeface="Arial" panose="020B0604020202020204" pitchFamily="34" charset="0"/>
              </a:rPr>
              <a:t>, notamment en ce qui concerne la disponibilité des terrains à bâtir</a:t>
            </a:r>
          </a:p>
          <a:p>
            <a:r>
              <a:rPr lang="fr-FR" sz="1800" b="1" dirty="0">
                <a:latin typeface="Arial" panose="020B0604020202020204" pitchFamily="34" charset="0"/>
                <a:cs typeface="Arial" panose="020B0604020202020204" pitchFamily="34" charset="0"/>
              </a:rPr>
              <a:t>Simplification et clarification des règles de constructions </a:t>
            </a:r>
            <a:r>
              <a:rPr lang="fr-FR" sz="1800" dirty="0">
                <a:latin typeface="Arial" panose="020B0604020202020204" pitchFamily="34" charset="0"/>
                <a:cs typeface="Arial" panose="020B0604020202020204" pitchFamily="34" charset="0"/>
              </a:rPr>
              <a:t>(hauteurs, distances, toitures, ouvertures et utilisation du sol)</a:t>
            </a:r>
          </a:p>
          <a:p>
            <a:r>
              <a:rPr lang="fr-FR" sz="1800" b="1" dirty="0">
                <a:latin typeface="Arial" panose="020B0604020202020204" pitchFamily="34" charset="0"/>
                <a:cs typeface="Arial" panose="020B0604020202020204" pitchFamily="34" charset="0"/>
              </a:rPr>
              <a:t>Redéfinition des zones d’habitation</a:t>
            </a:r>
            <a:r>
              <a:rPr lang="fr-FR" sz="1800" dirty="0">
                <a:latin typeface="Arial" panose="020B0604020202020204" pitchFamily="34" charset="0"/>
                <a:cs typeface="Arial" panose="020B0604020202020204" pitchFamily="34" charset="0"/>
              </a:rPr>
              <a:t>, avec des dispositions adaptées aux caractéristiques de chaque village</a:t>
            </a:r>
          </a:p>
          <a:p>
            <a:r>
              <a:rPr lang="fr-FR" sz="1800" b="1" dirty="0">
                <a:latin typeface="Arial" panose="020B0604020202020204" pitchFamily="34" charset="0"/>
                <a:cs typeface="Arial" panose="020B0604020202020204" pitchFamily="34" charset="0"/>
              </a:rPr>
              <a:t>Prise en compte des dangers naturels </a:t>
            </a:r>
            <a:r>
              <a:rPr lang="fr-FR" sz="1800" dirty="0">
                <a:latin typeface="Arial" panose="020B0604020202020204" pitchFamily="34" charset="0"/>
                <a:cs typeface="Arial" panose="020B0604020202020204" pitchFamily="34" charset="0"/>
              </a:rPr>
              <a:t>et intégration des secteurs concernés dans le règlement</a:t>
            </a:r>
          </a:p>
          <a:p>
            <a:r>
              <a:rPr lang="fr-FR" sz="1800" b="1" dirty="0">
                <a:latin typeface="Arial" panose="020B0604020202020204" pitchFamily="34" charset="0"/>
                <a:cs typeface="Arial" panose="020B0604020202020204" pitchFamily="34" charset="0"/>
              </a:rPr>
              <a:t>Réorganisation des zones d’activités </a:t>
            </a:r>
            <a:r>
              <a:rPr lang="fr-FR" sz="1800" dirty="0">
                <a:latin typeface="Arial" panose="020B0604020202020204" pitchFamily="34" charset="0"/>
                <a:cs typeface="Arial" panose="020B0604020202020204" pitchFamily="34" charset="0"/>
              </a:rPr>
              <a:t>selon leurs fonctions et leurs spécificités</a:t>
            </a:r>
          </a:p>
          <a:p>
            <a:pPr marL="0" indent="0">
              <a:buNone/>
            </a:pPr>
            <a:endParaRPr lang="fr-FR" sz="1800" dirty="0">
              <a:latin typeface="Arial" panose="020B0604020202020204" pitchFamily="34" charset="0"/>
              <a:cs typeface="Arial" panose="020B0604020202020204" pitchFamily="34" charset="0"/>
            </a:endParaRPr>
          </a:p>
          <a:p>
            <a:pPr marL="0" indent="0" algn="just">
              <a:buNone/>
            </a:pPr>
            <a:r>
              <a:rPr lang="fr-FR" sz="1800" b="1" u="sng" dirty="0">
                <a:latin typeface="Arial" panose="020B0604020202020204" pitchFamily="34" charset="0"/>
                <a:cs typeface="Arial" panose="020B0604020202020204" pitchFamily="34" charset="0"/>
                <a:sym typeface="Wingdings" panose="05000000000000000000" pitchFamily="2" charset="2"/>
              </a:rPr>
              <a:t> Une révision qui vise avant tout à moderniser, simplifier et harmoniser les règles, sans modification majeure des droits à bâtir.</a:t>
            </a:r>
            <a:endParaRPr lang="fr-FR" sz="1800" b="1" u="sng"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5344138"/>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09AA5-9ACD-4A93-78E5-FA417C930AFA}"/>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92EE564A-4802-7C35-27C3-D8D50D7661C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sp>
        <p:nvSpPr>
          <p:cNvPr id="7" name="Titre 1">
            <a:extLst>
              <a:ext uri="{FF2B5EF4-FFF2-40B4-BE49-F238E27FC236}">
                <a16:creationId xmlns:a16="http://schemas.microsoft.com/office/drawing/2014/main" id="{DEA5901F-FB51-2D9A-D3FF-836450BD4A84}"/>
              </a:ext>
            </a:extLst>
          </p:cNvPr>
          <p:cNvSpPr>
            <a:spLocks noGrp="1"/>
          </p:cNvSpPr>
          <p:nvPr>
            <p:ph type="title"/>
          </p:nvPr>
        </p:nvSpPr>
        <p:spPr>
          <a:xfrm>
            <a:off x="663385" y="365126"/>
            <a:ext cx="9800522" cy="879326"/>
          </a:xfrm>
        </p:spPr>
        <p:txBody>
          <a:bodyPr>
            <a:normAutofit/>
          </a:bodyPr>
          <a:lstStyle/>
          <a:p>
            <a:r>
              <a:rPr lang="fr-CH" sz="3200" b="1" dirty="0">
                <a:latin typeface="Arial" panose="020B0604020202020204" pitchFamily="34" charset="0"/>
                <a:cs typeface="Arial" panose="020B0604020202020204" pitchFamily="34" charset="0"/>
              </a:rPr>
              <a:t>3 – PROJET DE PACom </a:t>
            </a:r>
            <a:r>
              <a:rPr lang="fr-CH" sz="2400" dirty="0">
                <a:solidFill>
                  <a:schemeClr val="accent1">
                    <a:lumMod val="50000"/>
                  </a:schemeClr>
                </a:solidFill>
                <a:latin typeface="Arial" panose="020B0604020202020204" pitchFamily="34" charset="0"/>
                <a:cs typeface="Arial" panose="020B0604020202020204" pitchFamily="34" charset="0"/>
              </a:rPr>
              <a:t>Règlement : principales zones</a:t>
            </a:r>
          </a:p>
        </p:txBody>
      </p:sp>
      <p:sp>
        <p:nvSpPr>
          <p:cNvPr id="8" name="Foliennummernplatzhalter 5">
            <a:extLst>
              <a:ext uri="{FF2B5EF4-FFF2-40B4-BE49-F238E27FC236}">
                <a16:creationId xmlns:a16="http://schemas.microsoft.com/office/drawing/2014/main" id="{045F1E97-DD63-E024-821A-D1863B9CAE64}"/>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17N028 – Version 001 – Page n°</a:t>
            </a:r>
            <a:fld id="{634DCF49-7B02-41CE-8049-B82577C2B130}" type="slidenum">
              <a:rPr lang="de-DE" sz="700" smtClean="0">
                <a:solidFill>
                  <a:schemeClr val="tx1"/>
                </a:solidFill>
                <a:latin typeface="Arial" pitchFamily="34" charset="0"/>
                <a:cs typeface="Arial" pitchFamily="34" charset="0"/>
              </a:rPr>
              <a:pPr algn="ctr">
                <a:defRPr/>
              </a:pPr>
              <a:t>22</a:t>
            </a:fld>
            <a:endParaRPr lang="de-DE" sz="700" dirty="0">
              <a:solidFill>
                <a:schemeClr val="tx1"/>
              </a:solidFill>
              <a:latin typeface="Arial" pitchFamily="34" charset="0"/>
              <a:cs typeface="Arial" pitchFamily="34" charset="0"/>
            </a:endParaRPr>
          </a:p>
        </p:txBody>
      </p:sp>
      <p:pic>
        <p:nvPicPr>
          <p:cNvPr id="10" name="Picture 2">
            <a:extLst>
              <a:ext uri="{FF2B5EF4-FFF2-40B4-BE49-F238E27FC236}">
                <a16:creationId xmlns:a16="http://schemas.microsoft.com/office/drawing/2014/main" id="{BC567D0F-B14D-0B3A-FC34-ABDD8569FE39}"/>
              </a:ext>
            </a:extLst>
          </p:cNvPr>
          <p:cNvPicPr>
            <a:picLocks noChangeAspect="1" noChangeArrowheads="1"/>
          </p:cNvPicPr>
          <p:nvPr/>
        </p:nvPicPr>
        <p:blipFill>
          <a:blip r:embed="rId3"/>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927CF292-194F-2E06-64D0-F3AF5D647CF8}"/>
              </a:ext>
            </a:extLst>
          </p:cNvPr>
          <p:cNvPicPr>
            <a:picLocks noChangeAspect="1"/>
          </p:cNvPicPr>
          <p:nvPr/>
        </p:nvPicPr>
        <p:blipFill>
          <a:blip r:embed="rId4"/>
          <a:stretch>
            <a:fillRect/>
          </a:stretch>
        </p:blipFill>
        <p:spPr>
          <a:xfrm>
            <a:off x="1103048" y="6351588"/>
            <a:ext cx="1704519" cy="216000"/>
          </a:xfrm>
          <a:prstGeom prst="rect">
            <a:avLst/>
          </a:prstGeom>
        </p:spPr>
      </p:pic>
      <p:graphicFrame>
        <p:nvGraphicFramePr>
          <p:cNvPr id="2" name="Tableau 1">
            <a:extLst>
              <a:ext uri="{FF2B5EF4-FFF2-40B4-BE49-F238E27FC236}">
                <a16:creationId xmlns:a16="http://schemas.microsoft.com/office/drawing/2014/main" id="{C68497B8-676F-4157-DEC9-5265D177699D}"/>
              </a:ext>
            </a:extLst>
          </p:cNvPr>
          <p:cNvGraphicFramePr>
            <a:graphicFrameLocks noGrp="1"/>
          </p:cNvGraphicFramePr>
          <p:nvPr>
            <p:extLst>
              <p:ext uri="{D42A27DB-BD31-4B8C-83A1-F6EECF244321}">
                <p14:modId xmlns:p14="http://schemas.microsoft.com/office/powerpoint/2010/main" val="102474359"/>
              </p:ext>
            </p:extLst>
          </p:nvPr>
        </p:nvGraphicFramePr>
        <p:xfrm>
          <a:off x="436879" y="1203960"/>
          <a:ext cx="11429900" cy="4732020"/>
        </p:xfrm>
        <a:graphic>
          <a:graphicData uri="http://schemas.openxmlformats.org/drawingml/2006/table">
            <a:tbl>
              <a:tblPr firstRow="1" bandRow="1">
                <a:tableStyleId>{F5AB1C69-6EDB-4FF4-983F-18BD219EF322}</a:tableStyleId>
              </a:tblPr>
              <a:tblGrid>
                <a:gridCol w="3921761">
                  <a:extLst>
                    <a:ext uri="{9D8B030D-6E8A-4147-A177-3AD203B41FA5}">
                      <a16:colId xmlns:a16="http://schemas.microsoft.com/office/drawing/2014/main" val="1100926606"/>
                    </a:ext>
                  </a:extLst>
                </a:gridCol>
                <a:gridCol w="7508139">
                  <a:extLst>
                    <a:ext uri="{9D8B030D-6E8A-4147-A177-3AD203B41FA5}">
                      <a16:colId xmlns:a16="http://schemas.microsoft.com/office/drawing/2014/main" val="4246717147"/>
                    </a:ext>
                  </a:extLst>
                </a:gridCol>
              </a:tblGrid>
              <a:tr h="502920">
                <a:tc>
                  <a:txBody>
                    <a:bodyPr/>
                    <a:lstStyle/>
                    <a:p>
                      <a:r>
                        <a:rPr lang="fr-FR" dirty="0"/>
                        <a:t>Type de zones</a:t>
                      </a:r>
                      <a:endParaRPr lang="fr-CH" dirty="0"/>
                    </a:p>
                  </a:txBody>
                  <a:tcPr anchor="ctr"/>
                </a:tc>
                <a:tc>
                  <a:txBody>
                    <a:bodyPr/>
                    <a:lstStyle/>
                    <a:p>
                      <a:r>
                        <a:rPr lang="fr-FR" dirty="0"/>
                        <a:t>Destination, principales caractéristiques</a:t>
                      </a:r>
                      <a:endParaRPr lang="fr-CH" dirty="0"/>
                    </a:p>
                  </a:txBody>
                  <a:tcPr anchor="ctr"/>
                </a:tc>
                <a:extLst>
                  <a:ext uri="{0D108BD9-81ED-4DB2-BD59-A6C34878D82A}">
                    <a16:rowId xmlns:a16="http://schemas.microsoft.com/office/drawing/2014/main" val="3878648830"/>
                  </a:ext>
                </a:extLst>
              </a:tr>
              <a:tr h="845820">
                <a:tc>
                  <a:txBody>
                    <a:bodyPr/>
                    <a:lstStyle/>
                    <a:p>
                      <a:r>
                        <a:rPr lang="fr-FR" sz="1200" b="1" dirty="0"/>
                        <a:t>Zone centrale 15 LAT A et B</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dirty="0"/>
                        <a:t>Concerne les centres du Lieu, du </a:t>
                      </a:r>
                      <a:r>
                        <a:rPr lang="fr-FR" sz="1200" dirty="0" err="1"/>
                        <a:t>Séchey</a:t>
                      </a:r>
                      <a:r>
                        <a:rPr lang="fr-FR" sz="1200" dirty="0"/>
                        <a:t> (A), des Charbonnières et des Esserts-de-Rive (B)</a:t>
                      </a:r>
                    </a:p>
                    <a:p>
                      <a:pPr marL="171450" indent="-171450">
                        <a:buFont typeface="Arial" panose="020B0604020202020204" pitchFamily="34" charset="0"/>
                        <a:buChar char="•"/>
                      </a:pPr>
                      <a:r>
                        <a:rPr lang="fr-FR" sz="1200" dirty="0"/>
                        <a:t>Destination mixte : habitat, activités économiques, agriculture, services, tourisme et loisirs</a:t>
                      </a:r>
                    </a:p>
                    <a:p>
                      <a:pPr marL="171450" indent="-171450">
                        <a:buFont typeface="Arial" panose="020B0604020202020204" pitchFamily="34" charset="0"/>
                        <a:buChar char="•"/>
                      </a:pPr>
                      <a:r>
                        <a:rPr lang="fr-FR" sz="1200" dirty="0"/>
                        <a:t>Règles adaptées aux caractéristiques de chaque village et à la protection des sites ISOS</a:t>
                      </a:r>
                    </a:p>
                    <a:p>
                      <a:pPr marL="171450" indent="-171450">
                        <a:buFont typeface="Arial" panose="020B0604020202020204" pitchFamily="34" charset="0"/>
                        <a:buChar char="•"/>
                      </a:pPr>
                      <a:r>
                        <a:rPr lang="fr-FR" sz="1200" dirty="0"/>
                        <a:t>Maintien des droits à bâtir actuel (pas de densification)</a:t>
                      </a:r>
                      <a:endParaRPr lang="fr-FR"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898042927"/>
                  </a:ext>
                </a:extLst>
              </a:tr>
              <a:tr h="845820">
                <a:tc>
                  <a:txBody>
                    <a:bodyPr/>
                    <a:lstStyle/>
                    <a:p>
                      <a:r>
                        <a:rPr lang="fr-FR" sz="1200" b="1" dirty="0"/>
                        <a:t>Zone d’habitation de très faible densité 15 LAT A et B</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kern="1200" dirty="0">
                          <a:solidFill>
                            <a:schemeClr val="dk1"/>
                          </a:solidFill>
                        </a:rPr>
                        <a:t>Principalement destinée à l’habitation (A) ainsi que pour le hameau des Esserts-de-Rive (B)</a:t>
                      </a:r>
                    </a:p>
                    <a:p>
                      <a:pPr marL="171450" indent="-171450">
                        <a:buFont typeface="Arial" panose="020B0604020202020204" pitchFamily="34" charset="0"/>
                        <a:buChar char="•"/>
                      </a:pPr>
                      <a:r>
                        <a:rPr lang="fr-FR" sz="1200" kern="1200" dirty="0">
                          <a:solidFill>
                            <a:schemeClr val="dk1"/>
                          </a:solidFill>
                        </a:rPr>
                        <a:t>Activités tertiaires non gênantes admises</a:t>
                      </a:r>
                    </a:p>
                    <a:p>
                      <a:pPr marL="171450" indent="-171450">
                        <a:buFont typeface="Arial" panose="020B0604020202020204" pitchFamily="34" charset="0"/>
                        <a:buChar char="•"/>
                      </a:pPr>
                      <a:r>
                        <a:rPr lang="fr-FR" sz="1200" kern="1200" dirty="0">
                          <a:solidFill>
                            <a:schemeClr val="dk1"/>
                          </a:solidFill>
                        </a:rPr>
                        <a:t>Maximum de deux logements par unité</a:t>
                      </a:r>
                    </a:p>
                    <a:p>
                      <a:pPr marL="171450" indent="-171450">
                        <a:buFont typeface="Arial" panose="020B0604020202020204" pitchFamily="34" charset="0"/>
                        <a:buChar char="•"/>
                      </a:pPr>
                      <a:r>
                        <a:rPr lang="fr-FR" sz="1200" kern="1200" dirty="0">
                          <a:solidFill>
                            <a:schemeClr val="dk1"/>
                          </a:solidFill>
                        </a:rPr>
                        <a:t>Maintien des droits à bâtir actuel (pas de densification)</a:t>
                      </a:r>
                      <a:endParaRPr lang="fr-FR" sz="1200"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val="3356337518"/>
                  </a:ext>
                </a:extLst>
              </a:tr>
              <a:tr h="845820">
                <a:tc>
                  <a:txBody>
                    <a:bodyPr/>
                    <a:lstStyle/>
                    <a:p>
                      <a:r>
                        <a:rPr lang="fr-FR" sz="1200" b="1" dirty="0"/>
                        <a:t>Zone d’habitation de moyenne densité 15 LAT</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dirty="0"/>
                        <a:t>Destinée à l’habitation et aux activités non gênantes</a:t>
                      </a:r>
                    </a:p>
                    <a:p>
                      <a:pPr marL="171450" indent="-171450">
                        <a:buFont typeface="Arial" panose="020B0604020202020204" pitchFamily="34" charset="0"/>
                        <a:buChar char="•"/>
                      </a:pPr>
                      <a:r>
                        <a:rPr lang="fr-FR" sz="1200" dirty="0"/>
                        <a:t>Permet une forme d’habitat plus dense</a:t>
                      </a:r>
                    </a:p>
                    <a:p>
                      <a:pPr marL="171450" indent="-171450">
                        <a:buFont typeface="Arial" panose="020B0604020202020204" pitchFamily="34" charset="0"/>
                        <a:buChar char="•"/>
                      </a:pPr>
                      <a:r>
                        <a:rPr lang="fr-FR" sz="1200" dirty="0"/>
                        <a:t>Constructions en ordre non contigu</a:t>
                      </a:r>
                    </a:p>
                    <a:p>
                      <a:pPr marL="171450" indent="-171450">
                        <a:buFont typeface="Arial" panose="020B0604020202020204" pitchFamily="34" charset="0"/>
                        <a:buChar char="•"/>
                      </a:pPr>
                      <a:r>
                        <a:rPr lang="fr-FR" sz="1200" dirty="0"/>
                        <a:t>Maintien des droits à bâtir actuel (pas de densification)</a:t>
                      </a:r>
                      <a:endParaRPr lang="fr-FR"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782773382"/>
                  </a:ext>
                </a:extLst>
              </a:tr>
              <a:tr h="845820">
                <a:tc>
                  <a:txBody>
                    <a:bodyPr/>
                    <a:lstStyle/>
                    <a:p>
                      <a:r>
                        <a:rPr lang="fr-FR" sz="1200" b="1" dirty="0"/>
                        <a:t>Zone d’activités économiques 15 LAT</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dirty="0"/>
                        <a:t>Destinée aux entreprises industrielles et artisanales</a:t>
                      </a:r>
                    </a:p>
                    <a:p>
                      <a:pPr marL="171450" indent="-171450">
                        <a:buFont typeface="Arial" panose="020B0604020202020204" pitchFamily="34" charset="0"/>
                        <a:buChar char="•"/>
                      </a:pPr>
                      <a:r>
                        <a:rPr lang="fr-FR" sz="1200" dirty="0"/>
                        <a:t>Trois secteurs aux règles différenciées : site stratégique Ouest de gare du Lieu (A) / site stratégique </a:t>
                      </a:r>
                      <a:r>
                        <a:rPr lang="fr-FR" sz="1200" dirty="0" err="1"/>
                        <a:t>Bonport</a:t>
                      </a:r>
                      <a:r>
                        <a:rPr lang="fr-FR" sz="1200" dirty="0"/>
                        <a:t> aux Charbonnières (B) / zone d’activités locales en milieu bâti (C)</a:t>
                      </a:r>
                    </a:p>
                    <a:p>
                      <a:pPr marL="171450" indent="-171450">
                        <a:buFont typeface="Arial" panose="020B0604020202020204" pitchFamily="34" charset="0"/>
                        <a:buChar char="•"/>
                      </a:pPr>
                      <a:r>
                        <a:rPr lang="fr-FR" sz="1200" dirty="0"/>
                        <a:t>Logement admis uniquement pour des besoins de gardiennage</a:t>
                      </a:r>
                      <a:endParaRPr lang="fr-CH"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253756723"/>
                  </a:ext>
                </a:extLst>
              </a:tr>
              <a:tr h="845820">
                <a:tc>
                  <a:txBody>
                    <a:bodyPr/>
                    <a:lstStyle/>
                    <a:p>
                      <a:r>
                        <a:rPr lang="fr-FR" sz="1200" b="1" dirty="0"/>
                        <a:t>Zone affectée à des besoins publics 15 LAT</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dirty="0"/>
                        <a:t>Destinée aux bâtiments et installations d’intérêt public</a:t>
                      </a:r>
                    </a:p>
                    <a:p>
                      <a:pPr marL="171450" indent="-171450">
                        <a:buFont typeface="Arial" panose="020B0604020202020204" pitchFamily="34" charset="0"/>
                        <a:buChar char="•"/>
                      </a:pPr>
                      <a:r>
                        <a:rPr lang="fr-FR" sz="1200" dirty="0"/>
                        <a:t>Règles définies selon la fonction de chacun des treize secteurs (par ex. parkings, hangar communal, installations sportives, etc.)</a:t>
                      </a:r>
                      <a:endParaRPr lang="fr-CH"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761151034"/>
                  </a:ext>
                </a:extLst>
              </a:tr>
            </a:tbl>
          </a:graphicData>
        </a:graphic>
      </p:graphicFrame>
      <p:pic>
        <p:nvPicPr>
          <p:cNvPr id="16" name="Image 15">
            <a:extLst>
              <a:ext uri="{FF2B5EF4-FFF2-40B4-BE49-F238E27FC236}">
                <a16:creationId xmlns:a16="http://schemas.microsoft.com/office/drawing/2014/main" id="{C7C39224-3CDC-582B-5838-2D60B70F2C39}"/>
              </a:ext>
            </a:extLst>
          </p:cNvPr>
          <p:cNvPicPr>
            <a:picLocks noChangeAspect="1"/>
          </p:cNvPicPr>
          <p:nvPr/>
        </p:nvPicPr>
        <p:blipFill>
          <a:blip r:embed="rId5"/>
          <a:stretch>
            <a:fillRect/>
          </a:stretch>
        </p:blipFill>
        <p:spPr>
          <a:xfrm>
            <a:off x="3909852" y="1866731"/>
            <a:ext cx="375362" cy="433110"/>
          </a:xfrm>
          <a:prstGeom prst="rect">
            <a:avLst/>
          </a:prstGeom>
        </p:spPr>
      </p:pic>
      <p:pic>
        <p:nvPicPr>
          <p:cNvPr id="18" name="Image 17">
            <a:extLst>
              <a:ext uri="{FF2B5EF4-FFF2-40B4-BE49-F238E27FC236}">
                <a16:creationId xmlns:a16="http://schemas.microsoft.com/office/drawing/2014/main" id="{7D9CD714-F620-BFFE-7CEE-154FE00DC957}"/>
              </a:ext>
            </a:extLst>
          </p:cNvPr>
          <p:cNvPicPr>
            <a:picLocks noChangeAspect="1"/>
          </p:cNvPicPr>
          <p:nvPr/>
        </p:nvPicPr>
        <p:blipFill>
          <a:blip r:embed="rId6"/>
          <a:stretch>
            <a:fillRect/>
          </a:stretch>
        </p:blipFill>
        <p:spPr>
          <a:xfrm>
            <a:off x="3903131" y="2765807"/>
            <a:ext cx="388804" cy="434546"/>
          </a:xfrm>
          <a:prstGeom prst="rect">
            <a:avLst/>
          </a:prstGeom>
        </p:spPr>
      </p:pic>
      <p:pic>
        <p:nvPicPr>
          <p:cNvPr id="20" name="Image 19">
            <a:extLst>
              <a:ext uri="{FF2B5EF4-FFF2-40B4-BE49-F238E27FC236}">
                <a16:creationId xmlns:a16="http://schemas.microsoft.com/office/drawing/2014/main" id="{45F3A441-E688-FF13-D6A5-D6BE9E709C58}"/>
              </a:ext>
            </a:extLst>
          </p:cNvPr>
          <p:cNvPicPr>
            <a:picLocks noChangeAspect="1"/>
          </p:cNvPicPr>
          <p:nvPr/>
        </p:nvPicPr>
        <p:blipFill>
          <a:blip r:embed="rId7"/>
          <a:stretch>
            <a:fillRect/>
          </a:stretch>
        </p:blipFill>
        <p:spPr>
          <a:xfrm>
            <a:off x="3890690" y="3702751"/>
            <a:ext cx="413686" cy="219010"/>
          </a:xfrm>
          <a:prstGeom prst="rect">
            <a:avLst/>
          </a:prstGeom>
        </p:spPr>
      </p:pic>
      <p:pic>
        <p:nvPicPr>
          <p:cNvPr id="22" name="Image 21">
            <a:extLst>
              <a:ext uri="{FF2B5EF4-FFF2-40B4-BE49-F238E27FC236}">
                <a16:creationId xmlns:a16="http://schemas.microsoft.com/office/drawing/2014/main" id="{63B6D2B7-9ECE-A5E5-B3CB-426F28171B8D}"/>
              </a:ext>
            </a:extLst>
          </p:cNvPr>
          <p:cNvPicPr>
            <a:picLocks noChangeAspect="1"/>
          </p:cNvPicPr>
          <p:nvPr/>
        </p:nvPicPr>
        <p:blipFill>
          <a:blip r:embed="rId8"/>
          <a:stretch>
            <a:fillRect/>
          </a:stretch>
        </p:blipFill>
        <p:spPr>
          <a:xfrm>
            <a:off x="3880746" y="4586103"/>
            <a:ext cx="433574" cy="225125"/>
          </a:xfrm>
          <a:prstGeom prst="rect">
            <a:avLst/>
          </a:prstGeom>
        </p:spPr>
      </p:pic>
      <p:pic>
        <p:nvPicPr>
          <p:cNvPr id="24" name="Image 23">
            <a:extLst>
              <a:ext uri="{FF2B5EF4-FFF2-40B4-BE49-F238E27FC236}">
                <a16:creationId xmlns:a16="http://schemas.microsoft.com/office/drawing/2014/main" id="{63647A53-ECD7-B948-AD4F-F8B81AC66EE5}"/>
              </a:ext>
            </a:extLst>
          </p:cNvPr>
          <p:cNvPicPr>
            <a:picLocks noChangeAspect="1"/>
          </p:cNvPicPr>
          <p:nvPr/>
        </p:nvPicPr>
        <p:blipFill>
          <a:blip r:embed="rId9"/>
          <a:stretch>
            <a:fillRect/>
          </a:stretch>
        </p:blipFill>
        <p:spPr>
          <a:xfrm>
            <a:off x="3891159" y="5431052"/>
            <a:ext cx="412749" cy="219010"/>
          </a:xfrm>
          <a:prstGeom prst="rect">
            <a:avLst/>
          </a:prstGeom>
        </p:spPr>
      </p:pic>
      <p:sp>
        <p:nvSpPr>
          <p:cNvPr id="25" name="Rectangle 24">
            <a:extLst>
              <a:ext uri="{FF2B5EF4-FFF2-40B4-BE49-F238E27FC236}">
                <a16:creationId xmlns:a16="http://schemas.microsoft.com/office/drawing/2014/main" id="{0A0DC31B-7A08-9472-4886-8D8E6F008745}"/>
              </a:ext>
            </a:extLst>
          </p:cNvPr>
          <p:cNvSpPr/>
          <p:nvPr/>
        </p:nvSpPr>
        <p:spPr>
          <a:xfrm>
            <a:off x="436879" y="2540000"/>
            <a:ext cx="11429900" cy="33959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a:p>
        </p:txBody>
      </p:sp>
    </p:spTree>
    <p:extLst>
      <p:ext uri="{BB962C8B-B14F-4D97-AF65-F5344CB8AC3E}">
        <p14:creationId xmlns:p14="http://schemas.microsoft.com/office/powerpoint/2010/main" val="969000709"/>
      </p:ext>
    </p:extLst>
  </p:cSld>
  <p:clrMapOvr>
    <a:masterClrMapping/>
  </p:clrMapOvr>
  <p:transition spd="slow">
    <p:push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BA897-B4A7-C3F4-0246-F35B37A3B347}"/>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24C19A09-D871-7AAC-CDE3-25345015272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sp>
        <p:nvSpPr>
          <p:cNvPr id="7" name="Titre 1">
            <a:extLst>
              <a:ext uri="{FF2B5EF4-FFF2-40B4-BE49-F238E27FC236}">
                <a16:creationId xmlns:a16="http://schemas.microsoft.com/office/drawing/2014/main" id="{4D30B2FD-DF80-0566-2F44-CF0EBDA3D4E5}"/>
              </a:ext>
            </a:extLst>
          </p:cNvPr>
          <p:cNvSpPr>
            <a:spLocks noGrp="1"/>
          </p:cNvSpPr>
          <p:nvPr>
            <p:ph type="title"/>
          </p:nvPr>
        </p:nvSpPr>
        <p:spPr>
          <a:xfrm>
            <a:off x="663385" y="365126"/>
            <a:ext cx="9800522" cy="879326"/>
          </a:xfrm>
        </p:spPr>
        <p:txBody>
          <a:bodyPr>
            <a:normAutofit/>
          </a:bodyPr>
          <a:lstStyle/>
          <a:p>
            <a:r>
              <a:rPr lang="fr-CH" sz="3200" b="1" dirty="0">
                <a:latin typeface="Arial" panose="020B0604020202020204" pitchFamily="34" charset="0"/>
                <a:cs typeface="Arial" panose="020B0604020202020204" pitchFamily="34" charset="0"/>
              </a:rPr>
              <a:t>3 – PROJET DE PACom </a:t>
            </a:r>
            <a:r>
              <a:rPr lang="fr-CH" sz="2400" dirty="0">
                <a:solidFill>
                  <a:schemeClr val="accent1">
                    <a:lumMod val="50000"/>
                  </a:schemeClr>
                </a:solidFill>
                <a:latin typeface="Arial" panose="020B0604020202020204" pitchFamily="34" charset="0"/>
                <a:cs typeface="Arial" panose="020B0604020202020204" pitchFamily="34" charset="0"/>
              </a:rPr>
              <a:t>Règlement : principales zones</a:t>
            </a:r>
          </a:p>
        </p:txBody>
      </p:sp>
      <p:sp>
        <p:nvSpPr>
          <p:cNvPr id="8" name="Foliennummernplatzhalter 5">
            <a:extLst>
              <a:ext uri="{FF2B5EF4-FFF2-40B4-BE49-F238E27FC236}">
                <a16:creationId xmlns:a16="http://schemas.microsoft.com/office/drawing/2014/main" id="{3D6C7249-9296-2874-3203-CFE14A9CEB1F}"/>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17N028 – Version 001 – Page n°</a:t>
            </a:r>
            <a:fld id="{634DCF49-7B02-41CE-8049-B82577C2B130}" type="slidenum">
              <a:rPr lang="de-DE" sz="700" smtClean="0">
                <a:solidFill>
                  <a:schemeClr val="tx1"/>
                </a:solidFill>
                <a:latin typeface="Arial" pitchFamily="34" charset="0"/>
                <a:cs typeface="Arial" pitchFamily="34" charset="0"/>
              </a:rPr>
              <a:pPr algn="ctr">
                <a:defRPr/>
              </a:pPr>
              <a:t>23</a:t>
            </a:fld>
            <a:endParaRPr lang="de-DE" sz="700" dirty="0">
              <a:solidFill>
                <a:schemeClr val="tx1"/>
              </a:solidFill>
              <a:latin typeface="Arial" pitchFamily="34" charset="0"/>
              <a:cs typeface="Arial" pitchFamily="34" charset="0"/>
            </a:endParaRPr>
          </a:p>
        </p:txBody>
      </p:sp>
      <p:pic>
        <p:nvPicPr>
          <p:cNvPr id="10" name="Picture 2">
            <a:extLst>
              <a:ext uri="{FF2B5EF4-FFF2-40B4-BE49-F238E27FC236}">
                <a16:creationId xmlns:a16="http://schemas.microsoft.com/office/drawing/2014/main" id="{01E44D71-FAF1-255F-7602-9BE31AA79A27}"/>
              </a:ext>
            </a:extLst>
          </p:cNvPr>
          <p:cNvPicPr>
            <a:picLocks noChangeAspect="1" noChangeArrowheads="1"/>
          </p:cNvPicPr>
          <p:nvPr/>
        </p:nvPicPr>
        <p:blipFill>
          <a:blip r:embed="rId3"/>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2AD4C47C-C3F4-6E2E-F9CD-29D26979C441}"/>
              </a:ext>
            </a:extLst>
          </p:cNvPr>
          <p:cNvPicPr>
            <a:picLocks noChangeAspect="1"/>
          </p:cNvPicPr>
          <p:nvPr/>
        </p:nvPicPr>
        <p:blipFill>
          <a:blip r:embed="rId4"/>
          <a:stretch>
            <a:fillRect/>
          </a:stretch>
        </p:blipFill>
        <p:spPr>
          <a:xfrm>
            <a:off x="1103048" y="6351588"/>
            <a:ext cx="1704519" cy="216000"/>
          </a:xfrm>
          <a:prstGeom prst="rect">
            <a:avLst/>
          </a:prstGeom>
        </p:spPr>
      </p:pic>
      <p:graphicFrame>
        <p:nvGraphicFramePr>
          <p:cNvPr id="2" name="Tableau 1">
            <a:extLst>
              <a:ext uri="{FF2B5EF4-FFF2-40B4-BE49-F238E27FC236}">
                <a16:creationId xmlns:a16="http://schemas.microsoft.com/office/drawing/2014/main" id="{046F558D-0C12-6E0A-D5E7-08F56860FD12}"/>
              </a:ext>
            </a:extLst>
          </p:cNvPr>
          <p:cNvGraphicFramePr>
            <a:graphicFrameLocks noGrp="1"/>
          </p:cNvGraphicFramePr>
          <p:nvPr/>
        </p:nvGraphicFramePr>
        <p:xfrm>
          <a:off x="436879" y="1203960"/>
          <a:ext cx="11429900" cy="4732020"/>
        </p:xfrm>
        <a:graphic>
          <a:graphicData uri="http://schemas.openxmlformats.org/drawingml/2006/table">
            <a:tbl>
              <a:tblPr firstRow="1" bandRow="1">
                <a:tableStyleId>{F5AB1C69-6EDB-4FF4-983F-18BD219EF322}</a:tableStyleId>
              </a:tblPr>
              <a:tblGrid>
                <a:gridCol w="3921761">
                  <a:extLst>
                    <a:ext uri="{9D8B030D-6E8A-4147-A177-3AD203B41FA5}">
                      <a16:colId xmlns:a16="http://schemas.microsoft.com/office/drawing/2014/main" val="1100926606"/>
                    </a:ext>
                  </a:extLst>
                </a:gridCol>
                <a:gridCol w="7508139">
                  <a:extLst>
                    <a:ext uri="{9D8B030D-6E8A-4147-A177-3AD203B41FA5}">
                      <a16:colId xmlns:a16="http://schemas.microsoft.com/office/drawing/2014/main" val="4246717147"/>
                    </a:ext>
                  </a:extLst>
                </a:gridCol>
              </a:tblGrid>
              <a:tr h="502920">
                <a:tc>
                  <a:txBody>
                    <a:bodyPr/>
                    <a:lstStyle/>
                    <a:p>
                      <a:r>
                        <a:rPr lang="fr-FR" dirty="0"/>
                        <a:t>Type de zones</a:t>
                      </a:r>
                      <a:endParaRPr lang="fr-CH" dirty="0"/>
                    </a:p>
                  </a:txBody>
                  <a:tcPr anchor="ctr"/>
                </a:tc>
                <a:tc>
                  <a:txBody>
                    <a:bodyPr/>
                    <a:lstStyle/>
                    <a:p>
                      <a:r>
                        <a:rPr lang="fr-FR" dirty="0"/>
                        <a:t>Destination, principales caractéristiques</a:t>
                      </a:r>
                      <a:endParaRPr lang="fr-CH" dirty="0"/>
                    </a:p>
                  </a:txBody>
                  <a:tcPr anchor="ctr"/>
                </a:tc>
                <a:extLst>
                  <a:ext uri="{0D108BD9-81ED-4DB2-BD59-A6C34878D82A}">
                    <a16:rowId xmlns:a16="http://schemas.microsoft.com/office/drawing/2014/main" val="3878648830"/>
                  </a:ext>
                </a:extLst>
              </a:tr>
              <a:tr h="845820">
                <a:tc>
                  <a:txBody>
                    <a:bodyPr/>
                    <a:lstStyle/>
                    <a:p>
                      <a:r>
                        <a:rPr lang="fr-FR" sz="1200" b="1" dirty="0"/>
                        <a:t>Zone centrale 15 LAT A et B</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dirty="0"/>
                        <a:t>Concerne les centres du Lieu, du </a:t>
                      </a:r>
                      <a:r>
                        <a:rPr lang="fr-FR" sz="1200" dirty="0" err="1"/>
                        <a:t>Séchey</a:t>
                      </a:r>
                      <a:r>
                        <a:rPr lang="fr-FR" sz="1200" dirty="0"/>
                        <a:t> (A), des Charbonnières et des Esserts-de-Rive (B)</a:t>
                      </a:r>
                    </a:p>
                    <a:p>
                      <a:pPr marL="171450" indent="-171450">
                        <a:buFont typeface="Arial" panose="020B0604020202020204" pitchFamily="34" charset="0"/>
                        <a:buChar char="•"/>
                      </a:pPr>
                      <a:r>
                        <a:rPr lang="fr-FR" sz="1200" dirty="0"/>
                        <a:t>Destination mixte : habitat, activités économiques, agriculture, services, tourisme et loisirs</a:t>
                      </a:r>
                    </a:p>
                    <a:p>
                      <a:pPr marL="171450" indent="-171450">
                        <a:buFont typeface="Arial" panose="020B0604020202020204" pitchFamily="34" charset="0"/>
                        <a:buChar char="•"/>
                      </a:pPr>
                      <a:r>
                        <a:rPr lang="fr-FR" sz="1200" dirty="0"/>
                        <a:t>Règles adaptées aux caractéristiques de chaque village et à la protection des sites ISOS</a:t>
                      </a:r>
                    </a:p>
                    <a:p>
                      <a:pPr marL="171450" indent="-171450">
                        <a:buFont typeface="Arial" panose="020B0604020202020204" pitchFamily="34" charset="0"/>
                        <a:buChar char="•"/>
                      </a:pPr>
                      <a:r>
                        <a:rPr lang="fr-FR" sz="1200" dirty="0"/>
                        <a:t>Maintien des droits à bâtir actuel (pas de densification)</a:t>
                      </a:r>
                      <a:endParaRPr lang="fr-FR"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898042927"/>
                  </a:ext>
                </a:extLst>
              </a:tr>
              <a:tr h="845820">
                <a:tc>
                  <a:txBody>
                    <a:bodyPr/>
                    <a:lstStyle/>
                    <a:p>
                      <a:r>
                        <a:rPr lang="fr-FR" sz="1200" b="1" dirty="0"/>
                        <a:t>Zone d’habitation de très faible densité 15 LAT A et B</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kern="1200" dirty="0">
                          <a:solidFill>
                            <a:schemeClr val="dk1"/>
                          </a:solidFill>
                        </a:rPr>
                        <a:t>Principalement destinée à l’habitation (A) ainsi que pour le hameau des Esserts-de-Rive (B)</a:t>
                      </a:r>
                    </a:p>
                    <a:p>
                      <a:pPr marL="171450" indent="-171450">
                        <a:buFont typeface="Arial" panose="020B0604020202020204" pitchFamily="34" charset="0"/>
                        <a:buChar char="•"/>
                      </a:pPr>
                      <a:r>
                        <a:rPr lang="fr-FR" sz="1200" kern="1200" dirty="0">
                          <a:solidFill>
                            <a:schemeClr val="dk1"/>
                          </a:solidFill>
                        </a:rPr>
                        <a:t>Activités tertiaires non gênantes admises</a:t>
                      </a:r>
                    </a:p>
                    <a:p>
                      <a:pPr marL="171450" indent="-171450">
                        <a:buFont typeface="Arial" panose="020B0604020202020204" pitchFamily="34" charset="0"/>
                        <a:buChar char="•"/>
                      </a:pPr>
                      <a:r>
                        <a:rPr lang="fr-FR" sz="1200" kern="1200" dirty="0">
                          <a:solidFill>
                            <a:schemeClr val="dk1"/>
                          </a:solidFill>
                        </a:rPr>
                        <a:t>Maximum de deux logements par unité</a:t>
                      </a:r>
                    </a:p>
                    <a:p>
                      <a:pPr marL="171450" indent="-171450">
                        <a:buFont typeface="Arial" panose="020B0604020202020204" pitchFamily="34" charset="0"/>
                        <a:buChar char="•"/>
                      </a:pPr>
                      <a:r>
                        <a:rPr lang="fr-FR" sz="1200" kern="1200" dirty="0">
                          <a:solidFill>
                            <a:schemeClr val="dk1"/>
                          </a:solidFill>
                        </a:rPr>
                        <a:t>Maintien des droits à bâtir actuel (pas de densification)</a:t>
                      </a:r>
                      <a:endParaRPr lang="fr-FR" sz="1200"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val="3356337518"/>
                  </a:ext>
                </a:extLst>
              </a:tr>
              <a:tr h="845820">
                <a:tc>
                  <a:txBody>
                    <a:bodyPr/>
                    <a:lstStyle/>
                    <a:p>
                      <a:r>
                        <a:rPr lang="fr-FR" sz="1200" b="1" dirty="0"/>
                        <a:t>Zone d’habitation de moyenne densité 15 LAT</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dirty="0"/>
                        <a:t>Destinée à l’habitation et aux activités non gênantes</a:t>
                      </a:r>
                    </a:p>
                    <a:p>
                      <a:pPr marL="171450" indent="-171450">
                        <a:buFont typeface="Arial" panose="020B0604020202020204" pitchFamily="34" charset="0"/>
                        <a:buChar char="•"/>
                      </a:pPr>
                      <a:r>
                        <a:rPr lang="fr-FR" sz="1200" dirty="0"/>
                        <a:t>Permet une forme d’habitat plus dense</a:t>
                      </a:r>
                    </a:p>
                    <a:p>
                      <a:pPr marL="171450" indent="-171450">
                        <a:buFont typeface="Arial" panose="020B0604020202020204" pitchFamily="34" charset="0"/>
                        <a:buChar char="•"/>
                      </a:pPr>
                      <a:r>
                        <a:rPr lang="fr-FR" sz="1200" dirty="0"/>
                        <a:t>Constructions en ordre non contigu</a:t>
                      </a:r>
                    </a:p>
                    <a:p>
                      <a:pPr marL="171450" indent="-171450">
                        <a:buFont typeface="Arial" panose="020B0604020202020204" pitchFamily="34" charset="0"/>
                        <a:buChar char="•"/>
                      </a:pPr>
                      <a:r>
                        <a:rPr lang="fr-FR" sz="1200" dirty="0"/>
                        <a:t>Maintien des droits à bâtir actuel (pas de densification)</a:t>
                      </a:r>
                      <a:endParaRPr lang="fr-FR"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782773382"/>
                  </a:ext>
                </a:extLst>
              </a:tr>
              <a:tr h="845820">
                <a:tc>
                  <a:txBody>
                    <a:bodyPr/>
                    <a:lstStyle/>
                    <a:p>
                      <a:r>
                        <a:rPr lang="fr-FR" sz="1200" b="1" dirty="0"/>
                        <a:t>Zone d’activités économiques 15 LAT</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dirty="0"/>
                        <a:t>Destinée aux entreprises industrielles et artisanales</a:t>
                      </a:r>
                    </a:p>
                    <a:p>
                      <a:pPr marL="171450" indent="-171450">
                        <a:buFont typeface="Arial" panose="020B0604020202020204" pitchFamily="34" charset="0"/>
                        <a:buChar char="•"/>
                      </a:pPr>
                      <a:r>
                        <a:rPr lang="fr-FR" sz="1200" dirty="0"/>
                        <a:t>Trois secteurs aux règles différenciées : site stratégique Ouest de gare du Lieu (A) / site stratégique </a:t>
                      </a:r>
                      <a:r>
                        <a:rPr lang="fr-FR" sz="1200" dirty="0" err="1"/>
                        <a:t>Bonport</a:t>
                      </a:r>
                      <a:r>
                        <a:rPr lang="fr-FR" sz="1200" dirty="0"/>
                        <a:t> aux Charbonnières (B) / zone d’activités locales en milieu bâti (C)</a:t>
                      </a:r>
                    </a:p>
                    <a:p>
                      <a:pPr marL="171450" indent="-171450">
                        <a:buFont typeface="Arial" panose="020B0604020202020204" pitchFamily="34" charset="0"/>
                        <a:buChar char="•"/>
                      </a:pPr>
                      <a:r>
                        <a:rPr lang="fr-FR" sz="1200" dirty="0"/>
                        <a:t>Logement admis uniquement pour des besoins de gardiennage</a:t>
                      </a:r>
                      <a:endParaRPr lang="fr-CH"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253756723"/>
                  </a:ext>
                </a:extLst>
              </a:tr>
              <a:tr h="845820">
                <a:tc>
                  <a:txBody>
                    <a:bodyPr/>
                    <a:lstStyle/>
                    <a:p>
                      <a:r>
                        <a:rPr lang="fr-FR" sz="1200" b="1" dirty="0"/>
                        <a:t>Zone affectée à des besoins publics 15 LAT</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dirty="0"/>
                        <a:t>Destinée aux bâtiments et installations d’intérêt public</a:t>
                      </a:r>
                    </a:p>
                    <a:p>
                      <a:pPr marL="171450" indent="-171450">
                        <a:buFont typeface="Arial" panose="020B0604020202020204" pitchFamily="34" charset="0"/>
                        <a:buChar char="•"/>
                      </a:pPr>
                      <a:r>
                        <a:rPr lang="fr-FR" sz="1200" dirty="0"/>
                        <a:t>Règles définies selon la fonction de chacun des treize secteurs (par ex. parkings, hangar communal, installations sportives, etc.)</a:t>
                      </a:r>
                      <a:endParaRPr lang="fr-CH"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761151034"/>
                  </a:ext>
                </a:extLst>
              </a:tr>
            </a:tbl>
          </a:graphicData>
        </a:graphic>
      </p:graphicFrame>
      <p:pic>
        <p:nvPicPr>
          <p:cNvPr id="16" name="Image 15">
            <a:extLst>
              <a:ext uri="{FF2B5EF4-FFF2-40B4-BE49-F238E27FC236}">
                <a16:creationId xmlns:a16="http://schemas.microsoft.com/office/drawing/2014/main" id="{A087870E-8948-15D2-15FD-8276B734DF04}"/>
              </a:ext>
            </a:extLst>
          </p:cNvPr>
          <p:cNvPicPr>
            <a:picLocks noChangeAspect="1"/>
          </p:cNvPicPr>
          <p:nvPr/>
        </p:nvPicPr>
        <p:blipFill>
          <a:blip r:embed="rId5"/>
          <a:stretch>
            <a:fillRect/>
          </a:stretch>
        </p:blipFill>
        <p:spPr>
          <a:xfrm>
            <a:off x="3909852" y="1866731"/>
            <a:ext cx="375362" cy="433110"/>
          </a:xfrm>
          <a:prstGeom prst="rect">
            <a:avLst/>
          </a:prstGeom>
        </p:spPr>
      </p:pic>
      <p:pic>
        <p:nvPicPr>
          <p:cNvPr id="18" name="Image 17">
            <a:extLst>
              <a:ext uri="{FF2B5EF4-FFF2-40B4-BE49-F238E27FC236}">
                <a16:creationId xmlns:a16="http://schemas.microsoft.com/office/drawing/2014/main" id="{717F7D17-BEF1-1839-B38C-5248ABC22037}"/>
              </a:ext>
            </a:extLst>
          </p:cNvPr>
          <p:cNvPicPr>
            <a:picLocks noChangeAspect="1"/>
          </p:cNvPicPr>
          <p:nvPr/>
        </p:nvPicPr>
        <p:blipFill>
          <a:blip r:embed="rId6"/>
          <a:stretch>
            <a:fillRect/>
          </a:stretch>
        </p:blipFill>
        <p:spPr>
          <a:xfrm>
            <a:off x="3903131" y="2765807"/>
            <a:ext cx="388804" cy="434546"/>
          </a:xfrm>
          <a:prstGeom prst="rect">
            <a:avLst/>
          </a:prstGeom>
        </p:spPr>
      </p:pic>
      <p:pic>
        <p:nvPicPr>
          <p:cNvPr id="20" name="Image 19">
            <a:extLst>
              <a:ext uri="{FF2B5EF4-FFF2-40B4-BE49-F238E27FC236}">
                <a16:creationId xmlns:a16="http://schemas.microsoft.com/office/drawing/2014/main" id="{E5D05283-461C-6EA9-BC6C-D9046CC5C315}"/>
              </a:ext>
            </a:extLst>
          </p:cNvPr>
          <p:cNvPicPr>
            <a:picLocks noChangeAspect="1"/>
          </p:cNvPicPr>
          <p:nvPr/>
        </p:nvPicPr>
        <p:blipFill>
          <a:blip r:embed="rId7"/>
          <a:stretch>
            <a:fillRect/>
          </a:stretch>
        </p:blipFill>
        <p:spPr>
          <a:xfrm>
            <a:off x="3890690" y="3702751"/>
            <a:ext cx="413686" cy="219010"/>
          </a:xfrm>
          <a:prstGeom prst="rect">
            <a:avLst/>
          </a:prstGeom>
        </p:spPr>
      </p:pic>
      <p:pic>
        <p:nvPicPr>
          <p:cNvPr id="22" name="Image 21">
            <a:extLst>
              <a:ext uri="{FF2B5EF4-FFF2-40B4-BE49-F238E27FC236}">
                <a16:creationId xmlns:a16="http://schemas.microsoft.com/office/drawing/2014/main" id="{C308C281-4B75-A18A-5F5E-9F5FDE7DAD2E}"/>
              </a:ext>
            </a:extLst>
          </p:cNvPr>
          <p:cNvPicPr>
            <a:picLocks noChangeAspect="1"/>
          </p:cNvPicPr>
          <p:nvPr/>
        </p:nvPicPr>
        <p:blipFill>
          <a:blip r:embed="rId8"/>
          <a:stretch>
            <a:fillRect/>
          </a:stretch>
        </p:blipFill>
        <p:spPr>
          <a:xfrm>
            <a:off x="3880746" y="4586103"/>
            <a:ext cx="433574" cy="225125"/>
          </a:xfrm>
          <a:prstGeom prst="rect">
            <a:avLst/>
          </a:prstGeom>
        </p:spPr>
      </p:pic>
      <p:pic>
        <p:nvPicPr>
          <p:cNvPr id="24" name="Image 23">
            <a:extLst>
              <a:ext uri="{FF2B5EF4-FFF2-40B4-BE49-F238E27FC236}">
                <a16:creationId xmlns:a16="http://schemas.microsoft.com/office/drawing/2014/main" id="{44E009FA-B327-A21A-3D2D-0B1F979EC9C7}"/>
              </a:ext>
            </a:extLst>
          </p:cNvPr>
          <p:cNvPicPr>
            <a:picLocks noChangeAspect="1"/>
          </p:cNvPicPr>
          <p:nvPr/>
        </p:nvPicPr>
        <p:blipFill>
          <a:blip r:embed="rId9"/>
          <a:stretch>
            <a:fillRect/>
          </a:stretch>
        </p:blipFill>
        <p:spPr>
          <a:xfrm>
            <a:off x="3891159" y="5431052"/>
            <a:ext cx="412749" cy="219010"/>
          </a:xfrm>
          <a:prstGeom prst="rect">
            <a:avLst/>
          </a:prstGeom>
        </p:spPr>
      </p:pic>
      <p:sp>
        <p:nvSpPr>
          <p:cNvPr id="25" name="Rectangle 24">
            <a:extLst>
              <a:ext uri="{FF2B5EF4-FFF2-40B4-BE49-F238E27FC236}">
                <a16:creationId xmlns:a16="http://schemas.microsoft.com/office/drawing/2014/main" id="{1DDF427C-7E59-C01B-C6B7-95FF5E90C807}"/>
              </a:ext>
            </a:extLst>
          </p:cNvPr>
          <p:cNvSpPr/>
          <p:nvPr/>
        </p:nvSpPr>
        <p:spPr>
          <a:xfrm>
            <a:off x="436879" y="3429000"/>
            <a:ext cx="11429900" cy="250698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a:p>
        </p:txBody>
      </p:sp>
    </p:spTree>
    <p:extLst>
      <p:ext uri="{BB962C8B-B14F-4D97-AF65-F5344CB8AC3E}">
        <p14:creationId xmlns:p14="http://schemas.microsoft.com/office/powerpoint/2010/main" val="34681217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4491D-8996-11BB-DD7C-9AF988DD8DB1}"/>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67AC8CFC-6B94-5A23-9D21-5E3A52FC820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sp>
        <p:nvSpPr>
          <p:cNvPr id="7" name="Titre 1">
            <a:extLst>
              <a:ext uri="{FF2B5EF4-FFF2-40B4-BE49-F238E27FC236}">
                <a16:creationId xmlns:a16="http://schemas.microsoft.com/office/drawing/2014/main" id="{D9758682-83EC-BC1C-E6D9-6AC9780F98F1}"/>
              </a:ext>
            </a:extLst>
          </p:cNvPr>
          <p:cNvSpPr>
            <a:spLocks noGrp="1"/>
          </p:cNvSpPr>
          <p:nvPr>
            <p:ph type="title"/>
          </p:nvPr>
        </p:nvSpPr>
        <p:spPr>
          <a:xfrm>
            <a:off x="663385" y="365126"/>
            <a:ext cx="9800522" cy="879326"/>
          </a:xfrm>
        </p:spPr>
        <p:txBody>
          <a:bodyPr>
            <a:normAutofit/>
          </a:bodyPr>
          <a:lstStyle/>
          <a:p>
            <a:r>
              <a:rPr lang="fr-CH" sz="3200" b="1" dirty="0">
                <a:latin typeface="Arial" panose="020B0604020202020204" pitchFamily="34" charset="0"/>
                <a:cs typeface="Arial" panose="020B0604020202020204" pitchFamily="34" charset="0"/>
              </a:rPr>
              <a:t>3 – PROJET DE PACom </a:t>
            </a:r>
            <a:r>
              <a:rPr lang="fr-CH" sz="2400" dirty="0">
                <a:solidFill>
                  <a:schemeClr val="accent1">
                    <a:lumMod val="50000"/>
                  </a:schemeClr>
                </a:solidFill>
                <a:latin typeface="Arial" panose="020B0604020202020204" pitchFamily="34" charset="0"/>
                <a:cs typeface="Arial" panose="020B0604020202020204" pitchFamily="34" charset="0"/>
              </a:rPr>
              <a:t>Règlement : principales zones</a:t>
            </a:r>
          </a:p>
        </p:txBody>
      </p:sp>
      <p:sp>
        <p:nvSpPr>
          <p:cNvPr id="8" name="Foliennummernplatzhalter 5">
            <a:extLst>
              <a:ext uri="{FF2B5EF4-FFF2-40B4-BE49-F238E27FC236}">
                <a16:creationId xmlns:a16="http://schemas.microsoft.com/office/drawing/2014/main" id="{647E369B-CB78-6670-211E-659741916A8F}"/>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17N028 – Version 001 – Page n°</a:t>
            </a:r>
            <a:fld id="{634DCF49-7B02-41CE-8049-B82577C2B130}" type="slidenum">
              <a:rPr lang="de-DE" sz="700" smtClean="0">
                <a:solidFill>
                  <a:schemeClr val="tx1"/>
                </a:solidFill>
                <a:latin typeface="Arial" pitchFamily="34" charset="0"/>
                <a:cs typeface="Arial" pitchFamily="34" charset="0"/>
              </a:rPr>
              <a:pPr algn="ctr">
                <a:defRPr/>
              </a:pPr>
              <a:t>24</a:t>
            </a:fld>
            <a:endParaRPr lang="de-DE" sz="700" dirty="0">
              <a:solidFill>
                <a:schemeClr val="tx1"/>
              </a:solidFill>
              <a:latin typeface="Arial" pitchFamily="34" charset="0"/>
              <a:cs typeface="Arial" pitchFamily="34" charset="0"/>
            </a:endParaRPr>
          </a:p>
        </p:txBody>
      </p:sp>
      <p:pic>
        <p:nvPicPr>
          <p:cNvPr id="10" name="Picture 2">
            <a:extLst>
              <a:ext uri="{FF2B5EF4-FFF2-40B4-BE49-F238E27FC236}">
                <a16:creationId xmlns:a16="http://schemas.microsoft.com/office/drawing/2014/main" id="{55002E49-0C92-1878-EF05-1552151BEB4B}"/>
              </a:ext>
            </a:extLst>
          </p:cNvPr>
          <p:cNvPicPr>
            <a:picLocks noChangeAspect="1" noChangeArrowheads="1"/>
          </p:cNvPicPr>
          <p:nvPr/>
        </p:nvPicPr>
        <p:blipFill>
          <a:blip r:embed="rId3"/>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346F7C09-745C-A5F0-77C2-3FEDBA1949EE}"/>
              </a:ext>
            </a:extLst>
          </p:cNvPr>
          <p:cNvPicPr>
            <a:picLocks noChangeAspect="1"/>
          </p:cNvPicPr>
          <p:nvPr/>
        </p:nvPicPr>
        <p:blipFill>
          <a:blip r:embed="rId4"/>
          <a:stretch>
            <a:fillRect/>
          </a:stretch>
        </p:blipFill>
        <p:spPr>
          <a:xfrm>
            <a:off x="1103048" y="6351588"/>
            <a:ext cx="1704519" cy="216000"/>
          </a:xfrm>
          <a:prstGeom prst="rect">
            <a:avLst/>
          </a:prstGeom>
        </p:spPr>
      </p:pic>
      <p:graphicFrame>
        <p:nvGraphicFramePr>
          <p:cNvPr id="2" name="Tableau 1">
            <a:extLst>
              <a:ext uri="{FF2B5EF4-FFF2-40B4-BE49-F238E27FC236}">
                <a16:creationId xmlns:a16="http://schemas.microsoft.com/office/drawing/2014/main" id="{41065494-4450-5D72-DF60-4E0E533DCE5E}"/>
              </a:ext>
            </a:extLst>
          </p:cNvPr>
          <p:cNvGraphicFramePr>
            <a:graphicFrameLocks noGrp="1"/>
          </p:cNvGraphicFramePr>
          <p:nvPr/>
        </p:nvGraphicFramePr>
        <p:xfrm>
          <a:off x="436879" y="1203960"/>
          <a:ext cx="11429900" cy="4732020"/>
        </p:xfrm>
        <a:graphic>
          <a:graphicData uri="http://schemas.openxmlformats.org/drawingml/2006/table">
            <a:tbl>
              <a:tblPr firstRow="1" bandRow="1">
                <a:tableStyleId>{F5AB1C69-6EDB-4FF4-983F-18BD219EF322}</a:tableStyleId>
              </a:tblPr>
              <a:tblGrid>
                <a:gridCol w="3921761">
                  <a:extLst>
                    <a:ext uri="{9D8B030D-6E8A-4147-A177-3AD203B41FA5}">
                      <a16:colId xmlns:a16="http://schemas.microsoft.com/office/drawing/2014/main" val="1100926606"/>
                    </a:ext>
                  </a:extLst>
                </a:gridCol>
                <a:gridCol w="7508139">
                  <a:extLst>
                    <a:ext uri="{9D8B030D-6E8A-4147-A177-3AD203B41FA5}">
                      <a16:colId xmlns:a16="http://schemas.microsoft.com/office/drawing/2014/main" val="4246717147"/>
                    </a:ext>
                  </a:extLst>
                </a:gridCol>
              </a:tblGrid>
              <a:tr h="502920">
                <a:tc>
                  <a:txBody>
                    <a:bodyPr/>
                    <a:lstStyle/>
                    <a:p>
                      <a:r>
                        <a:rPr lang="fr-FR" dirty="0"/>
                        <a:t>Type de zones</a:t>
                      </a:r>
                      <a:endParaRPr lang="fr-CH" dirty="0"/>
                    </a:p>
                  </a:txBody>
                  <a:tcPr anchor="ctr"/>
                </a:tc>
                <a:tc>
                  <a:txBody>
                    <a:bodyPr/>
                    <a:lstStyle/>
                    <a:p>
                      <a:r>
                        <a:rPr lang="fr-FR" dirty="0"/>
                        <a:t>Destination, principales caractéristiques</a:t>
                      </a:r>
                      <a:endParaRPr lang="fr-CH" dirty="0"/>
                    </a:p>
                  </a:txBody>
                  <a:tcPr anchor="ctr"/>
                </a:tc>
                <a:extLst>
                  <a:ext uri="{0D108BD9-81ED-4DB2-BD59-A6C34878D82A}">
                    <a16:rowId xmlns:a16="http://schemas.microsoft.com/office/drawing/2014/main" val="3878648830"/>
                  </a:ext>
                </a:extLst>
              </a:tr>
              <a:tr h="845820">
                <a:tc>
                  <a:txBody>
                    <a:bodyPr/>
                    <a:lstStyle/>
                    <a:p>
                      <a:r>
                        <a:rPr lang="fr-FR" sz="1200" b="1" dirty="0"/>
                        <a:t>Zone centrale 15 LAT A et B</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dirty="0"/>
                        <a:t>Concerne les centres du Lieu, du </a:t>
                      </a:r>
                      <a:r>
                        <a:rPr lang="fr-FR" sz="1200" dirty="0" err="1"/>
                        <a:t>Séchey</a:t>
                      </a:r>
                      <a:r>
                        <a:rPr lang="fr-FR" sz="1200" dirty="0"/>
                        <a:t> (A), des Charbonnières et des Esserts-de-Rive (B)</a:t>
                      </a:r>
                    </a:p>
                    <a:p>
                      <a:pPr marL="171450" indent="-171450">
                        <a:buFont typeface="Arial" panose="020B0604020202020204" pitchFamily="34" charset="0"/>
                        <a:buChar char="•"/>
                      </a:pPr>
                      <a:r>
                        <a:rPr lang="fr-FR" sz="1200" dirty="0"/>
                        <a:t>Destination mixte : habitat, activités économiques, agriculture, services, tourisme et loisirs</a:t>
                      </a:r>
                    </a:p>
                    <a:p>
                      <a:pPr marL="171450" indent="-171450">
                        <a:buFont typeface="Arial" panose="020B0604020202020204" pitchFamily="34" charset="0"/>
                        <a:buChar char="•"/>
                      </a:pPr>
                      <a:r>
                        <a:rPr lang="fr-FR" sz="1200" dirty="0"/>
                        <a:t>Règles adaptées aux caractéristiques de chaque village et à la protection des sites ISOS</a:t>
                      </a:r>
                    </a:p>
                    <a:p>
                      <a:pPr marL="171450" indent="-171450">
                        <a:buFont typeface="Arial" panose="020B0604020202020204" pitchFamily="34" charset="0"/>
                        <a:buChar char="•"/>
                      </a:pPr>
                      <a:r>
                        <a:rPr lang="fr-FR" sz="1200" dirty="0"/>
                        <a:t>Maintien des droits à bâtir actuel (pas de densification)</a:t>
                      </a:r>
                      <a:endParaRPr lang="fr-FR"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898042927"/>
                  </a:ext>
                </a:extLst>
              </a:tr>
              <a:tr h="845820">
                <a:tc>
                  <a:txBody>
                    <a:bodyPr/>
                    <a:lstStyle/>
                    <a:p>
                      <a:r>
                        <a:rPr lang="fr-FR" sz="1200" b="1" dirty="0"/>
                        <a:t>Zone d’habitation de très faible densité 15 LAT A et B</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kern="1200" dirty="0">
                          <a:solidFill>
                            <a:schemeClr val="dk1"/>
                          </a:solidFill>
                        </a:rPr>
                        <a:t>Principalement destinée à l’habitation (A) ainsi que pour le hameau des Esserts-de-Rive (B)</a:t>
                      </a:r>
                    </a:p>
                    <a:p>
                      <a:pPr marL="171450" indent="-171450">
                        <a:buFont typeface="Arial" panose="020B0604020202020204" pitchFamily="34" charset="0"/>
                        <a:buChar char="•"/>
                      </a:pPr>
                      <a:r>
                        <a:rPr lang="fr-FR" sz="1200" kern="1200" dirty="0">
                          <a:solidFill>
                            <a:schemeClr val="dk1"/>
                          </a:solidFill>
                        </a:rPr>
                        <a:t>Activités tertiaires non gênantes admises</a:t>
                      </a:r>
                    </a:p>
                    <a:p>
                      <a:pPr marL="171450" indent="-171450">
                        <a:buFont typeface="Arial" panose="020B0604020202020204" pitchFamily="34" charset="0"/>
                        <a:buChar char="•"/>
                      </a:pPr>
                      <a:r>
                        <a:rPr lang="fr-FR" sz="1200" kern="1200" dirty="0">
                          <a:solidFill>
                            <a:schemeClr val="dk1"/>
                          </a:solidFill>
                        </a:rPr>
                        <a:t>Maximum de deux logements par unité</a:t>
                      </a:r>
                    </a:p>
                    <a:p>
                      <a:pPr marL="171450" indent="-171450">
                        <a:buFont typeface="Arial" panose="020B0604020202020204" pitchFamily="34" charset="0"/>
                        <a:buChar char="•"/>
                      </a:pPr>
                      <a:r>
                        <a:rPr lang="fr-FR" sz="1200" kern="1200" dirty="0">
                          <a:solidFill>
                            <a:schemeClr val="dk1"/>
                          </a:solidFill>
                        </a:rPr>
                        <a:t>Maintien des droits à bâtir actuel (pas de densification)</a:t>
                      </a:r>
                      <a:endParaRPr lang="fr-FR" sz="1200"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val="3356337518"/>
                  </a:ext>
                </a:extLst>
              </a:tr>
              <a:tr h="845820">
                <a:tc>
                  <a:txBody>
                    <a:bodyPr/>
                    <a:lstStyle/>
                    <a:p>
                      <a:r>
                        <a:rPr lang="fr-FR" sz="1200" b="1" dirty="0"/>
                        <a:t>Zone d’habitation de moyenne densité 15 LAT</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dirty="0"/>
                        <a:t>Destinée à l’habitation et aux activités non gênantes</a:t>
                      </a:r>
                    </a:p>
                    <a:p>
                      <a:pPr marL="171450" indent="-171450">
                        <a:buFont typeface="Arial" panose="020B0604020202020204" pitchFamily="34" charset="0"/>
                        <a:buChar char="•"/>
                      </a:pPr>
                      <a:r>
                        <a:rPr lang="fr-FR" sz="1200" dirty="0"/>
                        <a:t>Permet une forme d’habitat plus dense</a:t>
                      </a:r>
                    </a:p>
                    <a:p>
                      <a:pPr marL="171450" indent="-171450">
                        <a:buFont typeface="Arial" panose="020B0604020202020204" pitchFamily="34" charset="0"/>
                        <a:buChar char="•"/>
                      </a:pPr>
                      <a:r>
                        <a:rPr lang="fr-FR" sz="1200" dirty="0"/>
                        <a:t>Constructions en ordre non contigu</a:t>
                      </a:r>
                    </a:p>
                    <a:p>
                      <a:pPr marL="171450" indent="-171450">
                        <a:buFont typeface="Arial" panose="020B0604020202020204" pitchFamily="34" charset="0"/>
                        <a:buChar char="•"/>
                      </a:pPr>
                      <a:r>
                        <a:rPr lang="fr-FR" sz="1200" dirty="0"/>
                        <a:t>Maintien des droits à bâtir actuel (pas de densification)</a:t>
                      </a:r>
                      <a:endParaRPr lang="fr-FR"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782773382"/>
                  </a:ext>
                </a:extLst>
              </a:tr>
              <a:tr h="845820">
                <a:tc>
                  <a:txBody>
                    <a:bodyPr/>
                    <a:lstStyle/>
                    <a:p>
                      <a:r>
                        <a:rPr lang="fr-FR" sz="1200" b="1" dirty="0"/>
                        <a:t>Zone d’activités économiques 15 LAT</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dirty="0"/>
                        <a:t>Destinée aux entreprises industrielles et artisanales</a:t>
                      </a:r>
                    </a:p>
                    <a:p>
                      <a:pPr marL="171450" indent="-171450">
                        <a:buFont typeface="Arial" panose="020B0604020202020204" pitchFamily="34" charset="0"/>
                        <a:buChar char="•"/>
                      </a:pPr>
                      <a:r>
                        <a:rPr lang="fr-FR" sz="1200" dirty="0"/>
                        <a:t>Trois secteurs aux règles différenciées : site stratégique Ouest de gare du Lieu (A) / site stratégique </a:t>
                      </a:r>
                      <a:r>
                        <a:rPr lang="fr-FR" sz="1200" dirty="0" err="1"/>
                        <a:t>Bonport</a:t>
                      </a:r>
                      <a:r>
                        <a:rPr lang="fr-FR" sz="1200" dirty="0"/>
                        <a:t> aux Charbonnières (B) / zone d’activités locales en milieu bâti (C)</a:t>
                      </a:r>
                    </a:p>
                    <a:p>
                      <a:pPr marL="171450" indent="-171450">
                        <a:buFont typeface="Arial" panose="020B0604020202020204" pitchFamily="34" charset="0"/>
                        <a:buChar char="•"/>
                      </a:pPr>
                      <a:r>
                        <a:rPr lang="fr-FR" sz="1200" dirty="0"/>
                        <a:t>Logement admis uniquement pour des besoins de gardiennage</a:t>
                      </a:r>
                      <a:endParaRPr lang="fr-CH"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253756723"/>
                  </a:ext>
                </a:extLst>
              </a:tr>
              <a:tr h="845820">
                <a:tc>
                  <a:txBody>
                    <a:bodyPr/>
                    <a:lstStyle/>
                    <a:p>
                      <a:r>
                        <a:rPr lang="fr-FR" sz="1200" b="1" dirty="0"/>
                        <a:t>Zone affectée à des besoins publics 15 LAT</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dirty="0"/>
                        <a:t>Destinée aux bâtiments et installations d’intérêt public</a:t>
                      </a:r>
                    </a:p>
                    <a:p>
                      <a:pPr marL="171450" indent="-171450">
                        <a:buFont typeface="Arial" panose="020B0604020202020204" pitchFamily="34" charset="0"/>
                        <a:buChar char="•"/>
                      </a:pPr>
                      <a:r>
                        <a:rPr lang="fr-FR" sz="1200" dirty="0"/>
                        <a:t>Règles définies selon la fonction de chacun des treize secteurs (par ex. parkings, hangar communal, installations sportives, etc.)</a:t>
                      </a:r>
                      <a:endParaRPr lang="fr-CH"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761151034"/>
                  </a:ext>
                </a:extLst>
              </a:tr>
            </a:tbl>
          </a:graphicData>
        </a:graphic>
      </p:graphicFrame>
      <p:pic>
        <p:nvPicPr>
          <p:cNvPr id="16" name="Image 15">
            <a:extLst>
              <a:ext uri="{FF2B5EF4-FFF2-40B4-BE49-F238E27FC236}">
                <a16:creationId xmlns:a16="http://schemas.microsoft.com/office/drawing/2014/main" id="{2277F3AA-F996-D968-127C-F008117B3A28}"/>
              </a:ext>
            </a:extLst>
          </p:cNvPr>
          <p:cNvPicPr>
            <a:picLocks noChangeAspect="1"/>
          </p:cNvPicPr>
          <p:nvPr/>
        </p:nvPicPr>
        <p:blipFill>
          <a:blip r:embed="rId5"/>
          <a:stretch>
            <a:fillRect/>
          </a:stretch>
        </p:blipFill>
        <p:spPr>
          <a:xfrm>
            <a:off x="3909852" y="1866731"/>
            <a:ext cx="375362" cy="433110"/>
          </a:xfrm>
          <a:prstGeom prst="rect">
            <a:avLst/>
          </a:prstGeom>
        </p:spPr>
      </p:pic>
      <p:pic>
        <p:nvPicPr>
          <p:cNvPr id="18" name="Image 17">
            <a:extLst>
              <a:ext uri="{FF2B5EF4-FFF2-40B4-BE49-F238E27FC236}">
                <a16:creationId xmlns:a16="http://schemas.microsoft.com/office/drawing/2014/main" id="{46AB7698-E142-88E5-5853-D3095A04FD47}"/>
              </a:ext>
            </a:extLst>
          </p:cNvPr>
          <p:cNvPicPr>
            <a:picLocks noChangeAspect="1"/>
          </p:cNvPicPr>
          <p:nvPr/>
        </p:nvPicPr>
        <p:blipFill>
          <a:blip r:embed="rId6"/>
          <a:stretch>
            <a:fillRect/>
          </a:stretch>
        </p:blipFill>
        <p:spPr>
          <a:xfrm>
            <a:off x="3903131" y="2765807"/>
            <a:ext cx="388804" cy="434546"/>
          </a:xfrm>
          <a:prstGeom prst="rect">
            <a:avLst/>
          </a:prstGeom>
        </p:spPr>
      </p:pic>
      <p:pic>
        <p:nvPicPr>
          <p:cNvPr id="20" name="Image 19">
            <a:extLst>
              <a:ext uri="{FF2B5EF4-FFF2-40B4-BE49-F238E27FC236}">
                <a16:creationId xmlns:a16="http://schemas.microsoft.com/office/drawing/2014/main" id="{9628A134-4015-512F-AA99-8A8DD9D3EFC7}"/>
              </a:ext>
            </a:extLst>
          </p:cNvPr>
          <p:cNvPicPr>
            <a:picLocks noChangeAspect="1"/>
          </p:cNvPicPr>
          <p:nvPr/>
        </p:nvPicPr>
        <p:blipFill>
          <a:blip r:embed="rId7"/>
          <a:stretch>
            <a:fillRect/>
          </a:stretch>
        </p:blipFill>
        <p:spPr>
          <a:xfrm>
            <a:off x="3890690" y="3702751"/>
            <a:ext cx="413686" cy="219010"/>
          </a:xfrm>
          <a:prstGeom prst="rect">
            <a:avLst/>
          </a:prstGeom>
        </p:spPr>
      </p:pic>
      <p:pic>
        <p:nvPicPr>
          <p:cNvPr id="22" name="Image 21">
            <a:extLst>
              <a:ext uri="{FF2B5EF4-FFF2-40B4-BE49-F238E27FC236}">
                <a16:creationId xmlns:a16="http://schemas.microsoft.com/office/drawing/2014/main" id="{83096ED8-C383-21EC-8074-02070602C6F1}"/>
              </a:ext>
            </a:extLst>
          </p:cNvPr>
          <p:cNvPicPr>
            <a:picLocks noChangeAspect="1"/>
          </p:cNvPicPr>
          <p:nvPr/>
        </p:nvPicPr>
        <p:blipFill>
          <a:blip r:embed="rId8"/>
          <a:stretch>
            <a:fillRect/>
          </a:stretch>
        </p:blipFill>
        <p:spPr>
          <a:xfrm>
            <a:off x="3880746" y="4586103"/>
            <a:ext cx="433574" cy="225125"/>
          </a:xfrm>
          <a:prstGeom prst="rect">
            <a:avLst/>
          </a:prstGeom>
        </p:spPr>
      </p:pic>
      <p:pic>
        <p:nvPicPr>
          <p:cNvPr id="24" name="Image 23">
            <a:extLst>
              <a:ext uri="{FF2B5EF4-FFF2-40B4-BE49-F238E27FC236}">
                <a16:creationId xmlns:a16="http://schemas.microsoft.com/office/drawing/2014/main" id="{6D0C2A8D-CB50-4296-0A60-2FE87ADB60D5}"/>
              </a:ext>
            </a:extLst>
          </p:cNvPr>
          <p:cNvPicPr>
            <a:picLocks noChangeAspect="1"/>
          </p:cNvPicPr>
          <p:nvPr/>
        </p:nvPicPr>
        <p:blipFill>
          <a:blip r:embed="rId9"/>
          <a:stretch>
            <a:fillRect/>
          </a:stretch>
        </p:blipFill>
        <p:spPr>
          <a:xfrm>
            <a:off x="3891159" y="5431052"/>
            <a:ext cx="412749" cy="219010"/>
          </a:xfrm>
          <a:prstGeom prst="rect">
            <a:avLst/>
          </a:prstGeom>
        </p:spPr>
      </p:pic>
      <p:sp>
        <p:nvSpPr>
          <p:cNvPr id="25" name="Rectangle 24">
            <a:extLst>
              <a:ext uri="{FF2B5EF4-FFF2-40B4-BE49-F238E27FC236}">
                <a16:creationId xmlns:a16="http://schemas.microsoft.com/office/drawing/2014/main" id="{260951FE-95E1-CBD5-FB70-5BD7C85D1FC0}"/>
              </a:ext>
            </a:extLst>
          </p:cNvPr>
          <p:cNvSpPr/>
          <p:nvPr/>
        </p:nvSpPr>
        <p:spPr>
          <a:xfrm>
            <a:off x="436879" y="4187918"/>
            <a:ext cx="11429900" cy="174806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a:p>
        </p:txBody>
      </p:sp>
    </p:spTree>
    <p:extLst>
      <p:ext uri="{BB962C8B-B14F-4D97-AF65-F5344CB8AC3E}">
        <p14:creationId xmlns:p14="http://schemas.microsoft.com/office/powerpoint/2010/main" val="15863034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60144-81C5-DB3F-4244-3B22D227ED39}"/>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1D1A9E03-568B-24CB-EF27-EAF9DB63C03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sp>
        <p:nvSpPr>
          <p:cNvPr id="7" name="Titre 1">
            <a:extLst>
              <a:ext uri="{FF2B5EF4-FFF2-40B4-BE49-F238E27FC236}">
                <a16:creationId xmlns:a16="http://schemas.microsoft.com/office/drawing/2014/main" id="{C90236C9-B05E-8456-1186-1784BC914D5E}"/>
              </a:ext>
            </a:extLst>
          </p:cNvPr>
          <p:cNvSpPr>
            <a:spLocks noGrp="1"/>
          </p:cNvSpPr>
          <p:nvPr>
            <p:ph type="title"/>
          </p:nvPr>
        </p:nvSpPr>
        <p:spPr>
          <a:xfrm>
            <a:off x="663385" y="365126"/>
            <a:ext cx="9800522" cy="879326"/>
          </a:xfrm>
        </p:spPr>
        <p:txBody>
          <a:bodyPr>
            <a:normAutofit/>
          </a:bodyPr>
          <a:lstStyle/>
          <a:p>
            <a:r>
              <a:rPr lang="fr-CH" sz="3200" b="1" dirty="0">
                <a:latin typeface="Arial" panose="020B0604020202020204" pitchFamily="34" charset="0"/>
                <a:cs typeface="Arial" panose="020B0604020202020204" pitchFamily="34" charset="0"/>
              </a:rPr>
              <a:t>3 – PROJET DE PACom </a:t>
            </a:r>
            <a:r>
              <a:rPr lang="fr-CH" sz="2400" dirty="0">
                <a:solidFill>
                  <a:schemeClr val="accent1">
                    <a:lumMod val="50000"/>
                  </a:schemeClr>
                </a:solidFill>
                <a:latin typeface="Arial" panose="020B0604020202020204" pitchFamily="34" charset="0"/>
                <a:cs typeface="Arial" panose="020B0604020202020204" pitchFamily="34" charset="0"/>
              </a:rPr>
              <a:t>Règlement : principales zones</a:t>
            </a:r>
          </a:p>
        </p:txBody>
      </p:sp>
      <p:sp>
        <p:nvSpPr>
          <p:cNvPr id="8" name="Foliennummernplatzhalter 5">
            <a:extLst>
              <a:ext uri="{FF2B5EF4-FFF2-40B4-BE49-F238E27FC236}">
                <a16:creationId xmlns:a16="http://schemas.microsoft.com/office/drawing/2014/main" id="{E9FCDCC3-7621-490C-D8D3-5C91591ED869}"/>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17N028 – Version 001 – Page n°</a:t>
            </a:r>
            <a:fld id="{634DCF49-7B02-41CE-8049-B82577C2B130}" type="slidenum">
              <a:rPr lang="de-DE" sz="700" smtClean="0">
                <a:solidFill>
                  <a:schemeClr val="tx1"/>
                </a:solidFill>
                <a:latin typeface="Arial" pitchFamily="34" charset="0"/>
                <a:cs typeface="Arial" pitchFamily="34" charset="0"/>
              </a:rPr>
              <a:pPr algn="ctr">
                <a:defRPr/>
              </a:pPr>
              <a:t>25</a:t>
            </a:fld>
            <a:endParaRPr lang="de-DE" sz="700" dirty="0">
              <a:solidFill>
                <a:schemeClr val="tx1"/>
              </a:solidFill>
              <a:latin typeface="Arial" pitchFamily="34" charset="0"/>
              <a:cs typeface="Arial" pitchFamily="34" charset="0"/>
            </a:endParaRPr>
          </a:p>
        </p:txBody>
      </p:sp>
      <p:pic>
        <p:nvPicPr>
          <p:cNvPr id="10" name="Picture 2">
            <a:extLst>
              <a:ext uri="{FF2B5EF4-FFF2-40B4-BE49-F238E27FC236}">
                <a16:creationId xmlns:a16="http://schemas.microsoft.com/office/drawing/2014/main" id="{8043A74A-C2EE-999A-D9C8-272FCCAFE785}"/>
              </a:ext>
            </a:extLst>
          </p:cNvPr>
          <p:cNvPicPr>
            <a:picLocks noChangeAspect="1" noChangeArrowheads="1"/>
          </p:cNvPicPr>
          <p:nvPr/>
        </p:nvPicPr>
        <p:blipFill>
          <a:blip r:embed="rId3"/>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998A8CFA-8FC4-A78B-FF11-F6563C7D1D6D}"/>
              </a:ext>
            </a:extLst>
          </p:cNvPr>
          <p:cNvPicPr>
            <a:picLocks noChangeAspect="1"/>
          </p:cNvPicPr>
          <p:nvPr/>
        </p:nvPicPr>
        <p:blipFill>
          <a:blip r:embed="rId4"/>
          <a:stretch>
            <a:fillRect/>
          </a:stretch>
        </p:blipFill>
        <p:spPr>
          <a:xfrm>
            <a:off x="1103048" y="6351588"/>
            <a:ext cx="1704519" cy="216000"/>
          </a:xfrm>
          <a:prstGeom prst="rect">
            <a:avLst/>
          </a:prstGeom>
        </p:spPr>
      </p:pic>
      <p:graphicFrame>
        <p:nvGraphicFramePr>
          <p:cNvPr id="2" name="Tableau 1">
            <a:extLst>
              <a:ext uri="{FF2B5EF4-FFF2-40B4-BE49-F238E27FC236}">
                <a16:creationId xmlns:a16="http://schemas.microsoft.com/office/drawing/2014/main" id="{04624887-0A0B-81C3-F382-0B14F9E873C5}"/>
              </a:ext>
            </a:extLst>
          </p:cNvPr>
          <p:cNvGraphicFramePr>
            <a:graphicFrameLocks noGrp="1"/>
          </p:cNvGraphicFramePr>
          <p:nvPr/>
        </p:nvGraphicFramePr>
        <p:xfrm>
          <a:off x="436879" y="1203960"/>
          <a:ext cx="11429900" cy="4732020"/>
        </p:xfrm>
        <a:graphic>
          <a:graphicData uri="http://schemas.openxmlformats.org/drawingml/2006/table">
            <a:tbl>
              <a:tblPr firstRow="1" bandRow="1">
                <a:tableStyleId>{F5AB1C69-6EDB-4FF4-983F-18BD219EF322}</a:tableStyleId>
              </a:tblPr>
              <a:tblGrid>
                <a:gridCol w="3921761">
                  <a:extLst>
                    <a:ext uri="{9D8B030D-6E8A-4147-A177-3AD203B41FA5}">
                      <a16:colId xmlns:a16="http://schemas.microsoft.com/office/drawing/2014/main" val="1100926606"/>
                    </a:ext>
                  </a:extLst>
                </a:gridCol>
                <a:gridCol w="7508139">
                  <a:extLst>
                    <a:ext uri="{9D8B030D-6E8A-4147-A177-3AD203B41FA5}">
                      <a16:colId xmlns:a16="http://schemas.microsoft.com/office/drawing/2014/main" val="4246717147"/>
                    </a:ext>
                  </a:extLst>
                </a:gridCol>
              </a:tblGrid>
              <a:tr h="502920">
                <a:tc>
                  <a:txBody>
                    <a:bodyPr/>
                    <a:lstStyle/>
                    <a:p>
                      <a:r>
                        <a:rPr lang="fr-FR" dirty="0"/>
                        <a:t>Type de zones</a:t>
                      </a:r>
                      <a:endParaRPr lang="fr-CH" dirty="0"/>
                    </a:p>
                  </a:txBody>
                  <a:tcPr anchor="ctr"/>
                </a:tc>
                <a:tc>
                  <a:txBody>
                    <a:bodyPr/>
                    <a:lstStyle/>
                    <a:p>
                      <a:r>
                        <a:rPr lang="fr-FR" dirty="0"/>
                        <a:t>Destination, principales caractéristiques</a:t>
                      </a:r>
                      <a:endParaRPr lang="fr-CH" dirty="0"/>
                    </a:p>
                  </a:txBody>
                  <a:tcPr anchor="ctr"/>
                </a:tc>
                <a:extLst>
                  <a:ext uri="{0D108BD9-81ED-4DB2-BD59-A6C34878D82A}">
                    <a16:rowId xmlns:a16="http://schemas.microsoft.com/office/drawing/2014/main" val="3878648830"/>
                  </a:ext>
                </a:extLst>
              </a:tr>
              <a:tr h="845820">
                <a:tc>
                  <a:txBody>
                    <a:bodyPr/>
                    <a:lstStyle/>
                    <a:p>
                      <a:r>
                        <a:rPr lang="fr-FR" sz="1200" b="1" dirty="0"/>
                        <a:t>Zone centrale 15 LAT A et B</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dirty="0"/>
                        <a:t>Concerne les centres du Lieu, du </a:t>
                      </a:r>
                      <a:r>
                        <a:rPr lang="fr-FR" sz="1200" dirty="0" err="1"/>
                        <a:t>Séchey</a:t>
                      </a:r>
                      <a:r>
                        <a:rPr lang="fr-FR" sz="1200" dirty="0"/>
                        <a:t> (A), des Charbonnières et des Esserts-de-Rive (B)</a:t>
                      </a:r>
                    </a:p>
                    <a:p>
                      <a:pPr marL="171450" indent="-171450">
                        <a:buFont typeface="Arial" panose="020B0604020202020204" pitchFamily="34" charset="0"/>
                        <a:buChar char="•"/>
                      </a:pPr>
                      <a:r>
                        <a:rPr lang="fr-FR" sz="1200" dirty="0"/>
                        <a:t>Destination mixte : habitat, activités économiques, agriculture, services, tourisme et loisirs</a:t>
                      </a:r>
                    </a:p>
                    <a:p>
                      <a:pPr marL="171450" indent="-171450">
                        <a:buFont typeface="Arial" panose="020B0604020202020204" pitchFamily="34" charset="0"/>
                        <a:buChar char="•"/>
                      </a:pPr>
                      <a:r>
                        <a:rPr lang="fr-FR" sz="1200" dirty="0"/>
                        <a:t>Règles adaptées aux caractéristiques de chaque village et à la protection des sites ISOS</a:t>
                      </a:r>
                    </a:p>
                    <a:p>
                      <a:pPr marL="171450" indent="-171450">
                        <a:buFont typeface="Arial" panose="020B0604020202020204" pitchFamily="34" charset="0"/>
                        <a:buChar char="•"/>
                      </a:pPr>
                      <a:r>
                        <a:rPr lang="fr-FR" sz="1200" dirty="0"/>
                        <a:t>Maintien des droits à bâtir actuel (pas de densification)</a:t>
                      </a:r>
                      <a:endParaRPr lang="fr-FR"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898042927"/>
                  </a:ext>
                </a:extLst>
              </a:tr>
              <a:tr h="845820">
                <a:tc>
                  <a:txBody>
                    <a:bodyPr/>
                    <a:lstStyle/>
                    <a:p>
                      <a:r>
                        <a:rPr lang="fr-FR" sz="1200" b="1" dirty="0"/>
                        <a:t>Zone d’habitation de très faible densité 15 LAT A et B</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kern="1200" dirty="0">
                          <a:solidFill>
                            <a:schemeClr val="dk1"/>
                          </a:solidFill>
                        </a:rPr>
                        <a:t>Principalement destinée à l’habitation (A) ainsi que pour le hameau des Esserts-de-Rive (B)</a:t>
                      </a:r>
                    </a:p>
                    <a:p>
                      <a:pPr marL="171450" indent="-171450">
                        <a:buFont typeface="Arial" panose="020B0604020202020204" pitchFamily="34" charset="0"/>
                        <a:buChar char="•"/>
                      </a:pPr>
                      <a:r>
                        <a:rPr lang="fr-FR" sz="1200" kern="1200" dirty="0">
                          <a:solidFill>
                            <a:schemeClr val="dk1"/>
                          </a:solidFill>
                        </a:rPr>
                        <a:t>Activités tertiaires non gênantes admises</a:t>
                      </a:r>
                    </a:p>
                    <a:p>
                      <a:pPr marL="171450" indent="-171450">
                        <a:buFont typeface="Arial" panose="020B0604020202020204" pitchFamily="34" charset="0"/>
                        <a:buChar char="•"/>
                      </a:pPr>
                      <a:r>
                        <a:rPr lang="fr-FR" sz="1200" kern="1200" dirty="0">
                          <a:solidFill>
                            <a:schemeClr val="dk1"/>
                          </a:solidFill>
                        </a:rPr>
                        <a:t>Maximum de deux logements par unité</a:t>
                      </a:r>
                    </a:p>
                    <a:p>
                      <a:pPr marL="171450" indent="-171450">
                        <a:buFont typeface="Arial" panose="020B0604020202020204" pitchFamily="34" charset="0"/>
                        <a:buChar char="•"/>
                      </a:pPr>
                      <a:r>
                        <a:rPr lang="fr-FR" sz="1200" kern="1200" dirty="0">
                          <a:solidFill>
                            <a:schemeClr val="dk1"/>
                          </a:solidFill>
                        </a:rPr>
                        <a:t>Maintien des droits à bâtir actuel (pas de densification)</a:t>
                      </a:r>
                      <a:endParaRPr lang="fr-FR" sz="1200"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val="3356337518"/>
                  </a:ext>
                </a:extLst>
              </a:tr>
              <a:tr h="845820">
                <a:tc>
                  <a:txBody>
                    <a:bodyPr/>
                    <a:lstStyle/>
                    <a:p>
                      <a:r>
                        <a:rPr lang="fr-FR" sz="1200" b="1" dirty="0"/>
                        <a:t>Zone d’habitation de moyenne densité 15 LAT</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dirty="0"/>
                        <a:t>Destinée à l’habitation et aux activités non gênantes</a:t>
                      </a:r>
                    </a:p>
                    <a:p>
                      <a:pPr marL="171450" indent="-171450">
                        <a:buFont typeface="Arial" panose="020B0604020202020204" pitchFamily="34" charset="0"/>
                        <a:buChar char="•"/>
                      </a:pPr>
                      <a:r>
                        <a:rPr lang="fr-FR" sz="1200" dirty="0"/>
                        <a:t>Permet une forme d’habitat plus dense</a:t>
                      </a:r>
                    </a:p>
                    <a:p>
                      <a:pPr marL="171450" indent="-171450">
                        <a:buFont typeface="Arial" panose="020B0604020202020204" pitchFamily="34" charset="0"/>
                        <a:buChar char="•"/>
                      </a:pPr>
                      <a:r>
                        <a:rPr lang="fr-FR" sz="1200" dirty="0"/>
                        <a:t>Constructions en ordre non contigu</a:t>
                      </a:r>
                    </a:p>
                    <a:p>
                      <a:pPr marL="171450" indent="-171450">
                        <a:buFont typeface="Arial" panose="020B0604020202020204" pitchFamily="34" charset="0"/>
                        <a:buChar char="•"/>
                      </a:pPr>
                      <a:r>
                        <a:rPr lang="fr-FR" sz="1200" dirty="0"/>
                        <a:t>Maintien des droits à bâtir actuel (pas de densification)</a:t>
                      </a:r>
                      <a:endParaRPr lang="fr-FR"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782773382"/>
                  </a:ext>
                </a:extLst>
              </a:tr>
              <a:tr h="845820">
                <a:tc>
                  <a:txBody>
                    <a:bodyPr/>
                    <a:lstStyle/>
                    <a:p>
                      <a:r>
                        <a:rPr lang="fr-FR" sz="1200" b="1" dirty="0"/>
                        <a:t>Zone d’activités économiques 15 LAT</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dirty="0"/>
                        <a:t>Destinée aux entreprises industrielles et artisanales</a:t>
                      </a:r>
                    </a:p>
                    <a:p>
                      <a:pPr marL="171450" indent="-171450">
                        <a:buFont typeface="Arial" panose="020B0604020202020204" pitchFamily="34" charset="0"/>
                        <a:buChar char="•"/>
                      </a:pPr>
                      <a:r>
                        <a:rPr lang="fr-FR" sz="1200" dirty="0"/>
                        <a:t>Trois secteurs aux règles différenciées : site stratégique Ouest de gare du Lieu (A) / site stratégique </a:t>
                      </a:r>
                      <a:r>
                        <a:rPr lang="fr-FR" sz="1200" dirty="0" err="1"/>
                        <a:t>Bonport</a:t>
                      </a:r>
                      <a:r>
                        <a:rPr lang="fr-FR" sz="1200" dirty="0"/>
                        <a:t> aux Charbonnières (B) / zone d’activités locales en milieu bâti (C)</a:t>
                      </a:r>
                    </a:p>
                    <a:p>
                      <a:pPr marL="171450" indent="-171450">
                        <a:buFont typeface="Arial" panose="020B0604020202020204" pitchFamily="34" charset="0"/>
                        <a:buChar char="•"/>
                      </a:pPr>
                      <a:r>
                        <a:rPr lang="fr-FR" sz="1200" dirty="0"/>
                        <a:t>Logement admis uniquement pour des besoins de gardiennage</a:t>
                      </a:r>
                      <a:endParaRPr lang="fr-CH"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253756723"/>
                  </a:ext>
                </a:extLst>
              </a:tr>
              <a:tr h="845820">
                <a:tc>
                  <a:txBody>
                    <a:bodyPr/>
                    <a:lstStyle/>
                    <a:p>
                      <a:r>
                        <a:rPr lang="fr-FR" sz="1200" b="1" dirty="0"/>
                        <a:t>Zone affectée à des besoins publics 15 LAT</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dirty="0"/>
                        <a:t>Destinée aux bâtiments et installations d’intérêt public</a:t>
                      </a:r>
                    </a:p>
                    <a:p>
                      <a:pPr marL="171450" indent="-171450">
                        <a:buFont typeface="Arial" panose="020B0604020202020204" pitchFamily="34" charset="0"/>
                        <a:buChar char="•"/>
                      </a:pPr>
                      <a:r>
                        <a:rPr lang="fr-FR" sz="1200" dirty="0"/>
                        <a:t>Règles définies selon la fonction de chacun des treize secteurs (par ex. parkings, hangar communal, installations sportives, etc.)</a:t>
                      </a:r>
                      <a:endParaRPr lang="fr-CH"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761151034"/>
                  </a:ext>
                </a:extLst>
              </a:tr>
            </a:tbl>
          </a:graphicData>
        </a:graphic>
      </p:graphicFrame>
      <p:pic>
        <p:nvPicPr>
          <p:cNvPr id="16" name="Image 15">
            <a:extLst>
              <a:ext uri="{FF2B5EF4-FFF2-40B4-BE49-F238E27FC236}">
                <a16:creationId xmlns:a16="http://schemas.microsoft.com/office/drawing/2014/main" id="{0CC9DBBA-BFA1-B129-AAAA-ACB1F5ED15FB}"/>
              </a:ext>
            </a:extLst>
          </p:cNvPr>
          <p:cNvPicPr>
            <a:picLocks noChangeAspect="1"/>
          </p:cNvPicPr>
          <p:nvPr/>
        </p:nvPicPr>
        <p:blipFill>
          <a:blip r:embed="rId5"/>
          <a:stretch>
            <a:fillRect/>
          </a:stretch>
        </p:blipFill>
        <p:spPr>
          <a:xfrm>
            <a:off x="3909852" y="1866731"/>
            <a:ext cx="375362" cy="433110"/>
          </a:xfrm>
          <a:prstGeom prst="rect">
            <a:avLst/>
          </a:prstGeom>
        </p:spPr>
      </p:pic>
      <p:pic>
        <p:nvPicPr>
          <p:cNvPr id="18" name="Image 17">
            <a:extLst>
              <a:ext uri="{FF2B5EF4-FFF2-40B4-BE49-F238E27FC236}">
                <a16:creationId xmlns:a16="http://schemas.microsoft.com/office/drawing/2014/main" id="{5238C1D8-1E4D-756B-E0FE-CDF65E1D0E2D}"/>
              </a:ext>
            </a:extLst>
          </p:cNvPr>
          <p:cNvPicPr>
            <a:picLocks noChangeAspect="1"/>
          </p:cNvPicPr>
          <p:nvPr/>
        </p:nvPicPr>
        <p:blipFill>
          <a:blip r:embed="rId6"/>
          <a:stretch>
            <a:fillRect/>
          </a:stretch>
        </p:blipFill>
        <p:spPr>
          <a:xfrm>
            <a:off x="3903131" y="2765807"/>
            <a:ext cx="388804" cy="434546"/>
          </a:xfrm>
          <a:prstGeom prst="rect">
            <a:avLst/>
          </a:prstGeom>
        </p:spPr>
      </p:pic>
      <p:pic>
        <p:nvPicPr>
          <p:cNvPr id="20" name="Image 19">
            <a:extLst>
              <a:ext uri="{FF2B5EF4-FFF2-40B4-BE49-F238E27FC236}">
                <a16:creationId xmlns:a16="http://schemas.microsoft.com/office/drawing/2014/main" id="{F84D693F-DC0D-397F-DC3C-C38D8CD9E65D}"/>
              </a:ext>
            </a:extLst>
          </p:cNvPr>
          <p:cNvPicPr>
            <a:picLocks noChangeAspect="1"/>
          </p:cNvPicPr>
          <p:nvPr/>
        </p:nvPicPr>
        <p:blipFill>
          <a:blip r:embed="rId7"/>
          <a:stretch>
            <a:fillRect/>
          </a:stretch>
        </p:blipFill>
        <p:spPr>
          <a:xfrm>
            <a:off x="3890690" y="3702751"/>
            <a:ext cx="413686" cy="219010"/>
          </a:xfrm>
          <a:prstGeom prst="rect">
            <a:avLst/>
          </a:prstGeom>
        </p:spPr>
      </p:pic>
      <p:pic>
        <p:nvPicPr>
          <p:cNvPr id="22" name="Image 21">
            <a:extLst>
              <a:ext uri="{FF2B5EF4-FFF2-40B4-BE49-F238E27FC236}">
                <a16:creationId xmlns:a16="http://schemas.microsoft.com/office/drawing/2014/main" id="{7529DAF3-ECE2-8F41-449C-1B7508367085}"/>
              </a:ext>
            </a:extLst>
          </p:cNvPr>
          <p:cNvPicPr>
            <a:picLocks noChangeAspect="1"/>
          </p:cNvPicPr>
          <p:nvPr/>
        </p:nvPicPr>
        <p:blipFill>
          <a:blip r:embed="rId8"/>
          <a:stretch>
            <a:fillRect/>
          </a:stretch>
        </p:blipFill>
        <p:spPr>
          <a:xfrm>
            <a:off x="3880746" y="4586103"/>
            <a:ext cx="433574" cy="225125"/>
          </a:xfrm>
          <a:prstGeom prst="rect">
            <a:avLst/>
          </a:prstGeom>
        </p:spPr>
      </p:pic>
      <p:pic>
        <p:nvPicPr>
          <p:cNvPr id="24" name="Image 23">
            <a:extLst>
              <a:ext uri="{FF2B5EF4-FFF2-40B4-BE49-F238E27FC236}">
                <a16:creationId xmlns:a16="http://schemas.microsoft.com/office/drawing/2014/main" id="{9ED7966F-DC1E-F27B-ABDE-D8304BF08495}"/>
              </a:ext>
            </a:extLst>
          </p:cNvPr>
          <p:cNvPicPr>
            <a:picLocks noChangeAspect="1"/>
          </p:cNvPicPr>
          <p:nvPr/>
        </p:nvPicPr>
        <p:blipFill>
          <a:blip r:embed="rId9"/>
          <a:stretch>
            <a:fillRect/>
          </a:stretch>
        </p:blipFill>
        <p:spPr>
          <a:xfrm>
            <a:off x="3891159" y="5431052"/>
            <a:ext cx="412749" cy="219010"/>
          </a:xfrm>
          <a:prstGeom prst="rect">
            <a:avLst/>
          </a:prstGeom>
        </p:spPr>
      </p:pic>
      <p:sp>
        <p:nvSpPr>
          <p:cNvPr id="25" name="Rectangle 24">
            <a:extLst>
              <a:ext uri="{FF2B5EF4-FFF2-40B4-BE49-F238E27FC236}">
                <a16:creationId xmlns:a16="http://schemas.microsoft.com/office/drawing/2014/main" id="{EB84E501-E7AA-D4C8-30C5-5AD312E8852D}"/>
              </a:ext>
            </a:extLst>
          </p:cNvPr>
          <p:cNvSpPr/>
          <p:nvPr/>
        </p:nvSpPr>
        <p:spPr>
          <a:xfrm>
            <a:off x="436879" y="5133071"/>
            <a:ext cx="11429900" cy="80290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H"/>
          </a:p>
        </p:txBody>
      </p:sp>
    </p:spTree>
    <p:extLst>
      <p:ext uri="{BB962C8B-B14F-4D97-AF65-F5344CB8AC3E}">
        <p14:creationId xmlns:p14="http://schemas.microsoft.com/office/powerpoint/2010/main" val="18703009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14A0F-2886-539D-E9A6-34AF3FC529C4}"/>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CF182851-8E7B-3F85-3D9C-AE031572280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sp>
        <p:nvSpPr>
          <p:cNvPr id="7" name="Titre 1">
            <a:extLst>
              <a:ext uri="{FF2B5EF4-FFF2-40B4-BE49-F238E27FC236}">
                <a16:creationId xmlns:a16="http://schemas.microsoft.com/office/drawing/2014/main" id="{81EAE3F4-0149-3BBB-C2F2-C6DF1272FDAA}"/>
              </a:ext>
            </a:extLst>
          </p:cNvPr>
          <p:cNvSpPr>
            <a:spLocks noGrp="1"/>
          </p:cNvSpPr>
          <p:nvPr>
            <p:ph type="title"/>
          </p:nvPr>
        </p:nvSpPr>
        <p:spPr>
          <a:xfrm>
            <a:off x="663385" y="365126"/>
            <a:ext cx="9800522" cy="879326"/>
          </a:xfrm>
        </p:spPr>
        <p:txBody>
          <a:bodyPr>
            <a:normAutofit/>
          </a:bodyPr>
          <a:lstStyle/>
          <a:p>
            <a:r>
              <a:rPr lang="fr-CH" sz="3200" b="1" dirty="0">
                <a:latin typeface="Arial" panose="020B0604020202020204" pitchFamily="34" charset="0"/>
                <a:cs typeface="Arial" panose="020B0604020202020204" pitchFamily="34" charset="0"/>
              </a:rPr>
              <a:t>3 – PROJET DE PACom </a:t>
            </a:r>
            <a:r>
              <a:rPr lang="fr-CH" sz="2400" dirty="0">
                <a:solidFill>
                  <a:schemeClr val="accent1">
                    <a:lumMod val="50000"/>
                  </a:schemeClr>
                </a:solidFill>
                <a:latin typeface="Arial" panose="020B0604020202020204" pitchFamily="34" charset="0"/>
                <a:cs typeface="Arial" panose="020B0604020202020204" pitchFamily="34" charset="0"/>
              </a:rPr>
              <a:t>Règlement : principales zones</a:t>
            </a:r>
          </a:p>
        </p:txBody>
      </p:sp>
      <p:sp>
        <p:nvSpPr>
          <p:cNvPr id="8" name="Foliennummernplatzhalter 5">
            <a:extLst>
              <a:ext uri="{FF2B5EF4-FFF2-40B4-BE49-F238E27FC236}">
                <a16:creationId xmlns:a16="http://schemas.microsoft.com/office/drawing/2014/main" id="{8D1D9D55-D189-7A1A-518B-30F51C150C2F}"/>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17N028 – Version 001 – Page n°</a:t>
            </a:r>
            <a:fld id="{634DCF49-7B02-41CE-8049-B82577C2B130}" type="slidenum">
              <a:rPr lang="de-DE" sz="700" smtClean="0">
                <a:solidFill>
                  <a:schemeClr val="tx1"/>
                </a:solidFill>
                <a:latin typeface="Arial" pitchFamily="34" charset="0"/>
                <a:cs typeface="Arial" pitchFamily="34" charset="0"/>
              </a:rPr>
              <a:pPr algn="ctr">
                <a:defRPr/>
              </a:pPr>
              <a:t>26</a:t>
            </a:fld>
            <a:endParaRPr lang="de-DE" sz="700" dirty="0">
              <a:solidFill>
                <a:schemeClr val="tx1"/>
              </a:solidFill>
              <a:latin typeface="Arial" pitchFamily="34" charset="0"/>
              <a:cs typeface="Arial" pitchFamily="34" charset="0"/>
            </a:endParaRPr>
          </a:p>
        </p:txBody>
      </p:sp>
      <p:pic>
        <p:nvPicPr>
          <p:cNvPr id="10" name="Picture 2">
            <a:extLst>
              <a:ext uri="{FF2B5EF4-FFF2-40B4-BE49-F238E27FC236}">
                <a16:creationId xmlns:a16="http://schemas.microsoft.com/office/drawing/2014/main" id="{81E9002B-9CA4-0631-CFA7-A88B0F258895}"/>
              </a:ext>
            </a:extLst>
          </p:cNvPr>
          <p:cNvPicPr>
            <a:picLocks noChangeAspect="1" noChangeArrowheads="1"/>
          </p:cNvPicPr>
          <p:nvPr/>
        </p:nvPicPr>
        <p:blipFill>
          <a:blip r:embed="rId3"/>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3C1133FD-5DFF-9526-568A-A076EE865C86}"/>
              </a:ext>
            </a:extLst>
          </p:cNvPr>
          <p:cNvPicPr>
            <a:picLocks noChangeAspect="1"/>
          </p:cNvPicPr>
          <p:nvPr/>
        </p:nvPicPr>
        <p:blipFill>
          <a:blip r:embed="rId4"/>
          <a:stretch>
            <a:fillRect/>
          </a:stretch>
        </p:blipFill>
        <p:spPr>
          <a:xfrm>
            <a:off x="1103048" y="6351588"/>
            <a:ext cx="1704519" cy="216000"/>
          </a:xfrm>
          <a:prstGeom prst="rect">
            <a:avLst/>
          </a:prstGeom>
        </p:spPr>
      </p:pic>
      <p:graphicFrame>
        <p:nvGraphicFramePr>
          <p:cNvPr id="2" name="Tableau 1">
            <a:extLst>
              <a:ext uri="{FF2B5EF4-FFF2-40B4-BE49-F238E27FC236}">
                <a16:creationId xmlns:a16="http://schemas.microsoft.com/office/drawing/2014/main" id="{9BBBB20E-D3EE-826E-9EFB-96A45255CF9E}"/>
              </a:ext>
            </a:extLst>
          </p:cNvPr>
          <p:cNvGraphicFramePr>
            <a:graphicFrameLocks noGrp="1"/>
          </p:cNvGraphicFramePr>
          <p:nvPr/>
        </p:nvGraphicFramePr>
        <p:xfrm>
          <a:off x="436879" y="1203960"/>
          <a:ext cx="11429900" cy="4732020"/>
        </p:xfrm>
        <a:graphic>
          <a:graphicData uri="http://schemas.openxmlformats.org/drawingml/2006/table">
            <a:tbl>
              <a:tblPr firstRow="1" bandRow="1">
                <a:tableStyleId>{F5AB1C69-6EDB-4FF4-983F-18BD219EF322}</a:tableStyleId>
              </a:tblPr>
              <a:tblGrid>
                <a:gridCol w="3921761">
                  <a:extLst>
                    <a:ext uri="{9D8B030D-6E8A-4147-A177-3AD203B41FA5}">
                      <a16:colId xmlns:a16="http://schemas.microsoft.com/office/drawing/2014/main" val="1100926606"/>
                    </a:ext>
                  </a:extLst>
                </a:gridCol>
                <a:gridCol w="7508139">
                  <a:extLst>
                    <a:ext uri="{9D8B030D-6E8A-4147-A177-3AD203B41FA5}">
                      <a16:colId xmlns:a16="http://schemas.microsoft.com/office/drawing/2014/main" val="4246717147"/>
                    </a:ext>
                  </a:extLst>
                </a:gridCol>
              </a:tblGrid>
              <a:tr h="502920">
                <a:tc>
                  <a:txBody>
                    <a:bodyPr/>
                    <a:lstStyle/>
                    <a:p>
                      <a:r>
                        <a:rPr lang="fr-FR" dirty="0"/>
                        <a:t>Type de zones</a:t>
                      </a:r>
                      <a:endParaRPr lang="fr-CH" dirty="0"/>
                    </a:p>
                  </a:txBody>
                  <a:tcPr anchor="ctr"/>
                </a:tc>
                <a:tc>
                  <a:txBody>
                    <a:bodyPr/>
                    <a:lstStyle/>
                    <a:p>
                      <a:r>
                        <a:rPr lang="fr-FR" dirty="0"/>
                        <a:t>Destination, principales caractéristiques</a:t>
                      </a:r>
                      <a:endParaRPr lang="fr-CH" dirty="0"/>
                    </a:p>
                  </a:txBody>
                  <a:tcPr anchor="ctr"/>
                </a:tc>
                <a:extLst>
                  <a:ext uri="{0D108BD9-81ED-4DB2-BD59-A6C34878D82A}">
                    <a16:rowId xmlns:a16="http://schemas.microsoft.com/office/drawing/2014/main" val="3878648830"/>
                  </a:ext>
                </a:extLst>
              </a:tr>
              <a:tr h="845820">
                <a:tc>
                  <a:txBody>
                    <a:bodyPr/>
                    <a:lstStyle/>
                    <a:p>
                      <a:r>
                        <a:rPr lang="fr-FR" sz="1200" b="1" dirty="0"/>
                        <a:t>Zone centrale 15 LAT A et B</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dirty="0"/>
                        <a:t>Concerne les centres du Lieu, du </a:t>
                      </a:r>
                      <a:r>
                        <a:rPr lang="fr-FR" sz="1200" dirty="0" err="1"/>
                        <a:t>Séchey</a:t>
                      </a:r>
                      <a:r>
                        <a:rPr lang="fr-FR" sz="1200" dirty="0"/>
                        <a:t> (A), des Charbonnières et des Esserts-de-Rive (B)</a:t>
                      </a:r>
                    </a:p>
                    <a:p>
                      <a:pPr marL="171450" indent="-171450">
                        <a:buFont typeface="Arial" panose="020B0604020202020204" pitchFamily="34" charset="0"/>
                        <a:buChar char="•"/>
                      </a:pPr>
                      <a:r>
                        <a:rPr lang="fr-FR" sz="1200" dirty="0"/>
                        <a:t>Destination mixte : habitat, activités économiques, agriculture, services, tourisme et loisirs</a:t>
                      </a:r>
                    </a:p>
                    <a:p>
                      <a:pPr marL="171450" indent="-171450">
                        <a:buFont typeface="Arial" panose="020B0604020202020204" pitchFamily="34" charset="0"/>
                        <a:buChar char="•"/>
                      </a:pPr>
                      <a:r>
                        <a:rPr lang="fr-FR" sz="1200" dirty="0"/>
                        <a:t>Règles adaptées aux caractéristiques de chaque village et à la protection des sites ISOS</a:t>
                      </a:r>
                    </a:p>
                    <a:p>
                      <a:pPr marL="171450" indent="-171450">
                        <a:buFont typeface="Arial" panose="020B0604020202020204" pitchFamily="34" charset="0"/>
                        <a:buChar char="•"/>
                      </a:pPr>
                      <a:r>
                        <a:rPr lang="fr-FR" sz="1200" dirty="0"/>
                        <a:t>Maintien des droits à bâtir actuel (pas de densification)</a:t>
                      </a:r>
                      <a:endParaRPr lang="fr-FR"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2898042927"/>
                  </a:ext>
                </a:extLst>
              </a:tr>
              <a:tr h="845820">
                <a:tc>
                  <a:txBody>
                    <a:bodyPr/>
                    <a:lstStyle/>
                    <a:p>
                      <a:r>
                        <a:rPr lang="fr-FR" sz="1200" b="1" dirty="0"/>
                        <a:t>Zone d’habitation de très faible densité 15 LAT A et B</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kern="1200" dirty="0">
                          <a:solidFill>
                            <a:schemeClr val="dk1"/>
                          </a:solidFill>
                        </a:rPr>
                        <a:t>Principalement destinée à l’habitation (A) ainsi que pour le hameau des Esserts-de-Rive (B)</a:t>
                      </a:r>
                    </a:p>
                    <a:p>
                      <a:pPr marL="171450" indent="-171450">
                        <a:buFont typeface="Arial" panose="020B0604020202020204" pitchFamily="34" charset="0"/>
                        <a:buChar char="•"/>
                      </a:pPr>
                      <a:r>
                        <a:rPr lang="fr-FR" sz="1200" kern="1200" dirty="0">
                          <a:solidFill>
                            <a:schemeClr val="dk1"/>
                          </a:solidFill>
                        </a:rPr>
                        <a:t>Activités tertiaires non gênantes admises</a:t>
                      </a:r>
                    </a:p>
                    <a:p>
                      <a:pPr marL="171450" indent="-171450">
                        <a:buFont typeface="Arial" panose="020B0604020202020204" pitchFamily="34" charset="0"/>
                        <a:buChar char="•"/>
                      </a:pPr>
                      <a:r>
                        <a:rPr lang="fr-FR" sz="1200" kern="1200" dirty="0">
                          <a:solidFill>
                            <a:schemeClr val="dk1"/>
                          </a:solidFill>
                        </a:rPr>
                        <a:t>Maximum de deux logements par unité</a:t>
                      </a:r>
                    </a:p>
                    <a:p>
                      <a:pPr marL="171450" indent="-171450">
                        <a:buFont typeface="Arial" panose="020B0604020202020204" pitchFamily="34" charset="0"/>
                        <a:buChar char="•"/>
                      </a:pPr>
                      <a:r>
                        <a:rPr lang="fr-FR" sz="1200" kern="1200" dirty="0">
                          <a:solidFill>
                            <a:schemeClr val="dk1"/>
                          </a:solidFill>
                        </a:rPr>
                        <a:t>Maintien des droits à bâtir actuel (pas de densification)</a:t>
                      </a:r>
                      <a:endParaRPr lang="fr-FR" sz="1200" kern="1200" dirty="0">
                        <a:solidFill>
                          <a:schemeClr val="dk1"/>
                        </a:solidFill>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val="3356337518"/>
                  </a:ext>
                </a:extLst>
              </a:tr>
              <a:tr h="845820">
                <a:tc>
                  <a:txBody>
                    <a:bodyPr/>
                    <a:lstStyle/>
                    <a:p>
                      <a:r>
                        <a:rPr lang="fr-FR" sz="1200" b="1" dirty="0"/>
                        <a:t>Zone d’habitation de moyenne densité 15 LAT</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dirty="0"/>
                        <a:t>Destinée à l’habitation et aux activités non gênantes</a:t>
                      </a:r>
                    </a:p>
                    <a:p>
                      <a:pPr marL="171450" indent="-171450">
                        <a:buFont typeface="Arial" panose="020B0604020202020204" pitchFamily="34" charset="0"/>
                        <a:buChar char="•"/>
                      </a:pPr>
                      <a:r>
                        <a:rPr lang="fr-FR" sz="1200" dirty="0"/>
                        <a:t>Permet une forme d’habitat plus dense</a:t>
                      </a:r>
                    </a:p>
                    <a:p>
                      <a:pPr marL="171450" indent="-171450">
                        <a:buFont typeface="Arial" panose="020B0604020202020204" pitchFamily="34" charset="0"/>
                        <a:buChar char="•"/>
                      </a:pPr>
                      <a:r>
                        <a:rPr lang="fr-FR" sz="1200" dirty="0"/>
                        <a:t>Constructions en ordre non contigu</a:t>
                      </a:r>
                    </a:p>
                    <a:p>
                      <a:pPr marL="171450" indent="-171450">
                        <a:buFont typeface="Arial" panose="020B0604020202020204" pitchFamily="34" charset="0"/>
                        <a:buChar char="•"/>
                      </a:pPr>
                      <a:r>
                        <a:rPr lang="fr-FR" sz="1200" dirty="0"/>
                        <a:t>Maintien des droits à bâtir actuel (pas de densification)</a:t>
                      </a:r>
                      <a:endParaRPr lang="fr-FR"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782773382"/>
                  </a:ext>
                </a:extLst>
              </a:tr>
              <a:tr h="845820">
                <a:tc>
                  <a:txBody>
                    <a:bodyPr/>
                    <a:lstStyle/>
                    <a:p>
                      <a:r>
                        <a:rPr lang="fr-FR" sz="1200" b="1" dirty="0"/>
                        <a:t>Zone d’activités économiques 15 LAT</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dirty="0"/>
                        <a:t>Destinée aux entreprises industrielles et artisanales</a:t>
                      </a:r>
                    </a:p>
                    <a:p>
                      <a:pPr marL="171450" indent="-171450">
                        <a:buFont typeface="Arial" panose="020B0604020202020204" pitchFamily="34" charset="0"/>
                        <a:buChar char="•"/>
                      </a:pPr>
                      <a:r>
                        <a:rPr lang="fr-FR" sz="1200" dirty="0"/>
                        <a:t>Trois secteurs aux règles différenciées : site stratégique Ouest de gare du Lieu (A) / site stratégique </a:t>
                      </a:r>
                      <a:r>
                        <a:rPr lang="fr-FR" sz="1200" dirty="0" err="1"/>
                        <a:t>Bonport</a:t>
                      </a:r>
                      <a:r>
                        <a:rPr lang="fr-FR" sz="1200" dirty="0"/>
                        <a:t> aux Charbonnières (B) / zone d’activités locales en milieu bâti (C)</a:t>
                      </a:r>
                    </a:p>
                    <a:p>
                      <a:pPr marL="171450" indent="-171450">
                        <a:buFont typeface="Arial" panose="020B0604020202020204" pitchFamily="34" charset="0"/>
                        <a:buChar char="•"/>
                      </a:pPr>
                      <a:r>
                        <a:rPr lang="fr-FR" sz="1200" dirty="0"/>
                        <a:t>Logement admis uniquement pour des besoins de gardiennage</a:t>
                      </a:r>
                      <a:endParaRPr lang="fr-CH"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253756723"/>
                  </a:ext>
                </a:extLst>
              </a:tr>
              <a:tr h="845820">
                <a:tc>
                  <a:txBody>
                    <a:bodyPr/>
                    <a:lstStyle/>
                    <a:p>
                      <a:r>
                        <a:rPr lang="fr-FR" sz="1200" b="1" dirty="0"/>
                        <a:t>Zone affectée à des besoins publics 15 LAT</a:t>
                      </a:r>
                      <a:endParaRPr lang="fr-CH" sz="1200" b="1" dirty="0">
                        <a:latin typeface="Arial" panose="020B0604020202020204" pitchFamily="34" charset="0"/>
                        <a:cs typeface="Arial" panose="020B0604020202020204" pitchFamily="34" charset="0"/>
                      </a:endParaRPr>
                    </a:p>
                  </a:txBody>
                  <a:tcPr anchor="ctr"/>
                </a:tc>
                <a:tc>
                  <a:txBody>
                    <a:bodyPr/>
                    <a:lstStyle/>
                    <a:p>
                      <a:pPr marL="171450" indent="-171450">
                        <a:buFont typeface="Arial" panose="020B0604020202020204" pitchFamily="34" charset="0"/>
                        <a:buChar char="•"/>
                      </a:pPr>
                      <a:r>
                        <a:rPr lang="fr-FR" sz="1200" dirty="0"/>
                        <a:t>Destinée aux bâtiments et installations d’intérêt public</a:t>
                      </a:r>
                    </a:p>
                    <a:p>
                      <a:pPr marL="171450" indent="-171450">
                        <a:buFont typeface="Arial" panose="020B0604020202020204" pitchFamily="34" charset="0"/>
                        <a:buChar char="•"/>
                      </a:pPr>
                      <a:r>
                        <a:rPr lang="fr-FR" sz="1200" dirty="0"/>
                        <a:t>Règles définies selon la fonction de chacun des treize secteurs (par ex. parkings, hangar communal, installations sportives, etc.)</a:t>
                      </a:r>
                      <a:endParaRPr lang="fr-CH" sz="12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3761151034"/>
                  </a:ext>
                </a:extLst>
              </a:tr>
            </a:tbl>
          </a:graphicData>
        </a:graphic>
      </p:graphicFrame>
      <p:pic>
        <p:nvPicPr>
          <p:cNvPr id="16" name="Image 15">
            <a:extLst>
              <a:ext uri="{FF2B5EF4-FFF2-40B4-BE49-F238E27FC236}">
                <a16:creationId xmlns:a16="http://schemas.microsoft.com/office/drawing/2014/main" id="{7E57E0F5-66D3-7E12-16CA-49B5248DEE6D}"/>
              </a:ext>
            </a:extLst>
          </p:cNvPr>
          <p:cNvPicPr>
            <a:picLocks noChangeAspect="1"/>
          </p:cNvPicPr>
          <p:nvPr/>
        </p:nvPicPr>
        <p:blipFill>
          <a:blip r:embed="rId5"/>
          <a:stretch>
            <a:fillRect/>
          </a:stretch>
        </p:blipFill>
        <p:spPr>
          <a:xfrm>
            <a:off x="3909852" y="1866731"/>
            <a:ext cx="375362" cy="433110"/>
          </a:xfrm>
          <a:prstGeom prst="rect">
            <a:avLst/>
          </a:prstGeom>
        </p:spPr>
      </p:pic>
      <p:pic>
        <p:nvPicPr>
          <p:cNvPr id="18" name="Image 17">
            <a:extLst>
              <a:ext uri="{FF2B5EF4-FFF2-40B4-BE49-F238E27FC236}">
                <a16:creationId xmlns:a16="http://schemas.microsoft.com/office/drawing/2014/main" id="{2DAB84B5-87BB-D1F1-2CA9-1E81DA896D4B}"/>
              </a:ext>
            </a:extLst>
          </p:cNvPr>
          <p:cNvPicPr>
            <a:picLocks noChangeAspect="1"/>
          </p:cNvPicPr>
          <p:nvPr/>
        </p:nvPicPr>
        <p:blipFill>
          <a:blip r:embed="rId6"/>
          <a:stretch>
            <a:fillRect/>
          </a:stretch>
        </p:blipFill>
        <p:spPr>
          <a:xfrm>
            <a:off x="3903131" y="2765807"/>
            <a:ext cx="388804" cy="434546"/>
          </a:xfrm>
          <a:prstGeom prst="rect">
            <a:avLst/>
          </a:prstGeom>
        </p:spPr>
      </p:pic>
      <p:pic>
        <p:nvPicPr>
          <p:cNvPr id="20" name="Image 19">
            <a:extLst>
              <a:ext uri="{FF2B5EF4-FFF2-40B4-BE49-F238E27FC236}">
                <a16:creationId xmlns:a16="http://schemas.microsoft.com/office/drawing/2014/main" id="{B3B61136-C58F-2EB7-2BEC-CF9042E2FD62}"/>
              </a:ext>
            </a:extLst>
          </p:cNvPr>
          <p:cNvPicPr>
            <a:picLocks noChangeAspect="1"/>
          </p:cNvPicPr>
          <p:nvPr/>
        </p:nvPicPr>
        <p:blipFill>
          <a:blip r:embed="rId7"/>
          <a:stretch>
            <a:fillRect/>
          </a:stretch>
        </p:blipFill>
        <p:spPr>
          <a:xfrm>
            <a:off x="3890690" y="3702751"/>
            <a:ext cx="413686" cy="219010"/>
          </a:xfrm>
          <a:prstGeom prst="rect">
            <a:avLst/>
          </a:prstGeom>
        </p:spPr>
      </p:pic>
      <p:pic>
        <p:nvPicPr>
          <p:cNvPr id="22" name="Image 21">
            <a:extLst>
              <a:ext uri="{FF2B5EF4-FFF2-40B4-BE49-F238E27FC236}">
                <a16:creationId xmlns:a16="http://schemas.microsoft.com/office/drawing/2014/main" id="{9F394B02-F6B0-F044-3E40-6AC1875A2716}"/>
              </a:ext>
            </a:extLst>
          </p:cNvPr>
          <p:cNvPicPr>
            <a:picLocks noChangeAspect="1"/>
          </p:cNvPicPr>
          <p:nvPr/>
        </p:nvPicPr>
        <p:blipFill>
          <a:blip r:embed="rId8"/>
          <a:stretch>
            <a:fillRect/>
          </a:stretch>
        </p:blipFill>
        <p:spPr>
          <a:xfrm>
            <a:off x="3880746" y="4586103"/>
            <a:ext cx="433574" cy="225125"/>
          </a:xfrm>
          <a:prstGeom prst="rect">
            <a:avLst/>
          </a:prstGeom>
        </p:spPr>
      </p:pic>
      <p:pic>
        <p:nvPicPr>
          <p:cNvPr id="24" name="Image 23">
            <a:extLst>
              <a:ext uri="{FF2B5EF4-FFF2-40B4-BE49-F238E27FC236}">
                <a16:creationId xmlns:a16="http://schemas.microsoft.com/office/drawing/2014/main" id="{4668399F-3F48-9E2A-AE8F-0721399A3683}"/>
              </a:ext>
            </a:extLst>
          </p:cNvPr>
          <p:cNvPicPr>
            <a:picLocks noChangeAspect="1"/>
          </p:cNvPicPr>
          <p:nvPr/>
        </p:nvPicPr>
        <p:blipFill>
          <a:blip r:embed="rId9"/>
          <a:stretch>
            <a:fillRect/>
          </a:stretch>
        </p:blipFill>
        <p:spPr>
          <a:xfrm>
            <a:off x="3891159" y="5431052"/>
            <a:ext cx="412749" cy="219010"/>
          </a:xfrm>
          <a:prstGeom prst="rect">
            <a:avLst/>
          </a:prstGeom>
        </p:spPr>
      </p:pic>
    </p:spTree>
    <p:extLst>
      <p:ext uri="{BB962C8B-B14F-4D97-AF65-F5344CB8AC3E}">
        <p14:creationId xmlns:p14="http://schemas.microsoft.com/office/powerpoint/2010/main" val="30942424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B694A5C-4E6D-A878-2937-98244D7C09D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sp>
        <p:nvSpPr>
          <p:cNvPr id="7" name="Titre 1">
            <a:extLst>
              <a:ext uri="{FF2B5EF4-FFF2-40B4-BE49-F238E27FC236}">
                <a16:creationId xmlns:a16="http://schemas.microsoft.com/office/drawing/2014/main" id="{8E78D0B8-FE02-CBE3-024E-7991BD54D67C}"/>
              </a:ext>
            </a:extLst>
          </p:cNvPr>
          <p:cNvSpPr>
            <a:spLocks noGrp="1"/>
          </p:cNvSpPr>
          <p:nvPr>
            <p:ph type="title"/>
          </p:nvPr>
        </p:nvSpPr>
        <p:spPr>
          <a:xfrm>
            <a:off x="663385" y="365126"/>
            <a:ext cx="9800522" cy="879326"/>
          </a:xfrm>
        </p:spPr>
        <p:txBody>
          <a:bodyPr>
            <a:normAutofit/>
          </a:bodyPr>
          <a:lstStyle/>
          <a:p>
            <a:r>
              <a:rPr lang="fr-CH" sz="3200" b="1" dirty="0">
                <a:latin typeface="Arial" panose="020B0604020202020204" pitchFamily="34" charset="0"/>
                <a:cs typeface="Arial" panose="020B0604020202020204" pitchFamily="34" charset="0"/>
              </a:rPr>
              <a:t>3 – PROJET DE PACom </a:t>
            </a:r>
            <a:r>
              <a:rPr lang="fr-CH" sz="2400" dirty="0">
                <a:solidFill>
                  <a:schemeClr val="accent1">
                    <a:lumMod val="50000"/>
                  </a:schemeClr>
                </a:solidFill>
                <a:latin typeface="Arial" panose="020B0604020202020204" pitchFamily="34" charset="0"/>
                <a:cs typeface="Arial" panose="020B0604020202020204" pitchFamily="34" charset="0"/>
              </a:rPr>
              <a:t>Règlement : dispositions générales</a:t>
            </a:r>
          </a:p>
        </p:txBody>
      </p:sp>
      <p:sp>
        <p:nvSpPr>
          <p:cNvPr id="8" name="Foliennummernplatzhalter 5">
            <a:extLst>
              <a:ext uri="{FF2B5EF4-FFF2-40B4-BE49-F238E27FC236}">
                <a16:creationId xmlns:a16="http://schemas.microsoft.com/office/drawing/2014/main" id="{BDE9052B-68A7-14E1-9957-B7CD3A3E418E}"/>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17N028 – Version 001 – Page n°</a:t>
            </a:r>
            <a:fld id="{634DCF49-7B02-41CE-8049-B82577C2B130}" type="slidenum">
              <a:rPr lang="de-DE" sz="700" smtClean="0">
                <a:solidFill>
                  <a:schemeClr val="tx1"/>
                </a:solidFill>
                <a:latin typeface="Arial" pitchFamily="34" charset="0"/>
                <a:cs typeface="Arial" pitchFamily="34" charset="0"/>
              </a:rPr>
              <a:pPr algn="ctr">
                <a:defRPr/>
              </a:pPr>
              <a:t>27</a:t>
            </a:fld>
            <a:endParaRPr lang="de-DE" sz="700" dirty="0">
              <a:solidFill>
                <a:schemeClr val="tx1"/>
              </a:solidFill>
              <a:latin typeface="Arial" pitchFamily="34" charset="0"/>
              <a:cs typeface="Arial" pitchFamily="34" charset="0"/>
            </a:endParaRPr>
          </a:p>
        </p:txBody>
      </p:sp>
      <p:pic>
        <p:nvPicPr>
          <p:cNvPr id="10" name="Picture 2">
            <a:extLst>
              <a:ext uri="{FF2B5EF4-FFF2-40B4-BE49-F238E27FC236}">
                <a16:creationId xmlns:a16="http://schemas.microsoft.com/office/drawing/2014/main" id="{971493DC-7783-C44A-0A49-E7A2FAFCAF1B}"/>
              </a:ext>
            </a:extLst>
          </p:cNvPr>
          <p:cNvPicPr>
            <a:picLocks noChangeAspect="1" noChangeArrowheads="1"/>
          </p:cNvPicPr>
          <p:nvPr/>
        </p:nvPicPr>
        <p:blipFill>
          <a:blip r:embed="rId3"/>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C7B0CBF2-C7A5-B173-DEA6-475459F6C3A2}"/>
              </a:ext>
            </a:extLst>
          </p:cNvPr>
          <p:cNvPicPr>
            <a:picLocks noChangeAspect="1"/>
          </p:cNvPicPr>
          <p:nvPr/>
        </p:nvPicPr>
        <p:blipFill>
          <a:blip r:embed="rId4"/>
          <a:stretch>
            <a:fillRect/>
          </a:stretch>
        </p:blipFill>
        <p:spPr>
          <a:xfrm>
            <a:off x="1103048" y="6351588"/>
            <a:ext cx="1704519" cy="216000"/>
          </a:xfrm>
          <a:prstGeom prst="rect">
            <a:avLst/>
          </a:prstGeom>
        </p:spPr>
      </p:pic>
      <p:sp>
        <p:nvSpPr>
          <p:cNvPr id="6" name="Espace réservé du contenu 3">
            <a:extLst>
              <a:ext uri="{FF2B5EF4-FFF2-40B4-BE49-F238E27FC236}">
                <a16:creationId xmlns:a16="http://schemas.microsoft.com/office/drawing/2014/main" id="{C3B45DD2-CFD2-F153-C699-C5ECB84DF0A9}"/>
              </a:ext>
            </a:extLst>
          </p:cNvPr>
          <p:cNvSpPr txBox="1">
            <a:spLocks/>
          </p:cNvSpPr>
          <p:nvPr/>
        </p:nvSpPr>
        <p:spPr>
          <a:xfrm>
            <a:off x="663385" y="1319784"/>
            <a:ext cx="11203394" cy="485779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b="1" dirty="0">
                <a:latin typeface="Arial" panose="020B0604020202020204" pitchFamily="34" charset="0"/>
                <a:cs typeface="Arial" panose="020B0604020202020204" pitchFamily="34" charset="0"/>
              </a:rPr>
              <a:t>Intégration des constructions : </a:t>
            </a:r>
            <a:r>
              <a:rPr lang="fr-FR" sz="1800" dirty="0">
                <a:latin typeface="Arial" panose="020B0604020202020204" pitchFamily="34" charset="0"/>
                <a:cs typeface="Arial" panose="020B0604020202020204" pitchFamily="34" charset="0"/>
              </a:rPr>
              <a:t>harmonisation avec le bâti existant ; attention portée aux volumes, ouvertures, teintes et matériaux</a:t>
            </a:r>
          </a:p>
          <a:p>
            <a:pPr marL="0" indent="0">
              <a:buNone/>
            </a:pPr>
            <a:endParaRPr lang="fr-FR" sz="1800" dirty="0">
              <a:latin typeface="Arial" panose="020B0604020202020204" pitchFamily="34" charset="0"/>
              <a:cs typeface="Arial" panose="020B0604020202020204" pitchFamily="34" charset="0"/>
            </a:endParaRPr>
          </a:p>
          <a:p>
            <a:r>
              <a:rPr lang="fr-FR" sz="1800" b="1" dirty="0">
                <a:latin typeface="Arial" panose="020B0604020202020204" pitchFamily="34" charset="0"/>
                <a:cs typeface="Arial" panose="020B0604020202020204" pitchFamily="34" charset="0"/>
              </a:rPr>
              <a:t>Disponibilité des terrains (art. 52 LATC) </a:t>
            </a:r>
            <a:r>
              <a:rPr lang="fr-FR" sz="1800" dirty="0">
                <a:latin typeface="Arial" panose="020B0604020202020204" pitchFamily="34" charset="0"/>
                <a:cs typeface="Arial" panose="020B0604020202020204" pitchFamily="34" charset="0"/>
              </a:rPr>
              <a:t>: délai de 10 ans pour les parcelles identifiées ; utilisation d’au moins 80 % des droits à bâtir</a:t>
            </a:r>
          </a:p>
          <a:p>
            <a:pPr marL="0" indent="0">
              <a:buNone/>
            </a:pPr>
            <a:endParaRPr lang="fr-FR" sz="1800" dirty="0">
              <a:latin typeface="Arial" panose="020B0604020202020204" pitchFamily="34" charset="0"/>
              <a:cs typeface="Arial" panose="020B0604020202020204" pitchFamily="34" charset="0"/>
            </a:endParaRPr>
          </a:p>
          <a:p>
            <a:r>
              <a:rPr lang="fr-FR" sz="1800" b="1" dirty="0">
                <a:latin typeface="Arial" panose="020B0604020202020204" pitchFamily="34" charset="0"/>
                <a:cs typeface="Arial" panose="020B0604020202020204" pitchFamily="34" charset="0"/>
              </a:rPr>
              <a:t>Aménagements extérieurs : </a:t>
            </a:r>
            <a:r>
              <a:rPr lang="fr-FR" sz="1800" dirty="0">
                <a:latin typeface="Arial" panose="020B0604020202020204" pitchFamily="34" charset="0"/>
                <a:cs typeface="Arial" panose="020B0604020202020204" pitchFamily="34" charset="0"/>
              </a:rPr>
              <a:t>mouvements de terrains et murs de soutènement encadrés ; essences indigènes privilégiées ; espèces exotiques envahissantes interdites</a:t>
            </a:r>
          </a:p>
          <a:p>
            <a:pPr marL="0" indent="0">
              <a:buNone/>
            </a:pPr>
            <a:endParaRPr lang="fr-FR" sz="1800" dirty="0">
              <a:latin typeface="Arial" panose="020B0604020202020204" pitchFamily="34" charset="0"/>
              <a:cs typeface="Arial" panose="020B0604020202020204" pitchFamily="34" charset="0"/>
            </a:endParaRPr>
          </a:p>
          <a:p>
            <a:r>
              <a:rPr lang="fr-FR" sz="1800" b="1" dirty="0">
                <a:latin typeface="Arial" panose="020B0604020202020204" pitchFamily="34" charset="0"/>
                <a:cs typeface="Arial" panose="020B0604020202020204" pitchFamily="34" charset="0"/>
              </a:rPr>
              <a:t>Energie et environnement : </a:t>
            </a:r>
            <a:r>
              <a:rPr lang="fr-FR" sz="1800" dirty="0">
                <a:latin typeface="Arial" panose="020B0604020202020204" pitchFamily="34" charset="0"/>
                <a:cs typeface="Arial" panose="020B0604020202020204" pitchFamily="34" charset="0"/>
              </a:rPr>
              <a:t>intégration soignée des installations solaires : limitation de la pollution lumineuse ; raccordement possible au chauffage à distance (peut être imposé si proximité du réseau pour nouvelles constructions ou transformations)</a:t>
            </a:r>
          </a:p>
          <a:p>
            <a:pPr marL="0" indent="0">
              <a:buNone/>
            </a:pPr>
            <a:endParaRPr lang="fr-FR" sz="1800" dirty="0">
              <a:latin typeface="Arial" panose="020B0604020202020204" pitchFamily="34" charset="0"/>
              <a:cs typeface="Arial" panose="020B0604020202020204" pitchFamily="34" charset="0"/>
            </a:endParaRPr>
          </a:p>
          <a:p>
            <a:r>
              <a:rPr lang="fr-FR" sz="1800" b="1" dirty="0">
                <a:latin typeface="Arial" panose="020B0604020202020204" pitchFamily="34" charset="0"/>
                <a:cs typeface="Arial" panose="020B0604020202020204" pitchFamily="34" charset="0"/>
              </a:rPr>
              <a:t>Mobilité et stationnement : </a:t>
            </a:r>
            <a:r>
              <a:rPr lang="fr-FR" sz="1800" dirty="0">
                <a:latin typeface="Arial" panose="020B0604020202020204" pitchFamily="34" charset="0"/>
                <a:cs typeface="Arial" panose="020B0604020202020204" pitchFamily="34" charset="0"/>
              </a:rPr>
              <a:t>dimensionnement selon les normes en vigueur ; plan de mobilité pour les entreprises à + de 20 EPT</a:t>
            </a:r>
          </a:p>
          <a:p>
            <a:endParaRPr lang="fr-FR" sz="1800" dirty="0">
              <a:latin typeface="Arial" panose="020B0604020202020204" pitchFamily="34" charset="0"/>
              <a:cs typeface="Arial" panose="020B0604020202020204" pitchFamily="34" charset="0"/>
            </a:endParaRPr>
          </a:p>
          <a:p>
            <a:endParaRPr lang="fr-F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82675754"/>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B694A5C-4E6D-A878-2937-98244D7C09D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90451" y="195629"/>
            <a:ext cx="676328" cy="676328"/>
          </a:xfrm>
          <a:prstGeom prst="rect">
            <a:avLst/>
          </a:prstGeom>
        </p:spPr>
      </p:pic>
      <p:sp>
        <p:nvSpPr>
          <p:cNvPr id="7" name="Titre 1">
            <a:extLst>
              <a:ext uri="{FF2B5EF4-FFF2-40B4-BE49-F238E27FC236}">
                <a16:creationId xmlns:a16="http://schemas.microsoft.com/office/drawing/2014/main" id="{8E78D0B8-FE02-CBE3-024E-7991BD54D67C}"/>
              </a:ext>
            </a:extLst>
          </p:cNvPr>
          <p:cNvSpPr>
            <a:spLocks noGrp="1"/>
          </p:cNvSpPr>
          <p:nvPr>
            <p:ph type="title"/>
          </p:nvPr>
        </p:nvSpPr>
        <p:spPr>
          <a:xfrm>
            <a:off x="663385" y="365126"/>
            <a:ext cx="9800522" cy="879326"/>
          </a:xfrm>
        </p:spPr>
        <p:txBody>
          <a:bodyPr>
            <a:normAutofit/>
          </a:bodyPr>
          <a:lstStyle/>
          <a:p>
            <a:r>
              <a:rPr lang="fr-CH" sz="3200" b="1" dirty="0">
                <a:latin typeface="Arial" panose="020B0604020202020204" pitchFamily="34" charset="0"/>
                <a:cs typeface="Arial" panose="020B0604020202020204" pitchFamily="34" charset="0"/>
              </a:rPr>
              <a:t>4 – Suite de la procédure</a:t>
            </a:r>
            <a:endParaRPr lang="fr-CH" sz="2400" dirty="0">
              <a:solidFill>
                <a:schemeClr val="accent1">
                  <a:lumMod val="50000"/>
                </a:schemeClr>
              </a:solidFill>
              <a:latin typeface="Arial" panose="020B0604020202020204" pitchFamily="34" charset="0"/>
              <a:cs typeface="Arial" panose="020B0604020202020204" pitchFamily="34" charset="0"/>
            </a:endParaRPr>
          </a:p>
        </p:txBody>
      </p:sp>
      <p:sp>
        <p:nvSpPr>
          <p:cNvPr id="8" name="Foliennummernplatzhalter 5">
            <a:extLst>
              <a:ext uri="{FF2B5EF4-FFF2-40B4-BE49-F238E27FC236}">
                <a16:creationId xmlns:a16="http://schemas.microsoft.com/office/drawing/2014/main" id="{BDE9052B-68A7-14E1-9957-B7CD3A3E418E}"/>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17N058 – Version 001 – Page n°</a:t>
            </a:r>
            <a:fld id="{634DCF49-7B02-41CE-8049-B82577C2B130}" type="slidenum">
              <a:rPr lang="de-DE" sz="700" smtClean="0">
                <a:solidFill>
                  <a:schemeClr val="tx1"/>
                </a:solidFill>
                <a:latin typeface="Arial" pitchFamily="34" charset="0"/>
                <a:cs typeface="Arial" pitchFamily="34" charset="0"/>
              </a:rPr>
              <a:pPr algn="ctr">
                <a:defRPr/>
              </a:pPr>
              <a:t>28</a:t>
            </a:fld>
            <a:endParaRPr lang="de-DE" sz="700" dirty="0">
              <a:solidFill>
                <a:schemeClr val="tx1"/>
              </a:solidFill>
              <a:latin typeface="Arial" pitchFamily="34" charset="0"/>
              <a:cs typeface="Arial" pitchFamily="34" charset="0"/>
            </a:endParaRPr>
          </a:p>
        </p:txBody>
      </p:sp>
      <p:pic>
        <p:nvPicPr>
          <p:cNvPr id="10" name="Picture 2">
            <a:extLst>
              <a:ext uri="{FF2B5EF4-FFF2-40B4-BE49-F238E27FC236}">
                <a16:creationId xmlns:a16="http://schemas.microsoft.com/office/drawing/2014/main" id="{971493DC-7783-C44A-0A49-E7A2FAFCAF1B}"/>
              </a:ext>
            </a:extLst>
          </p:cNvPr>
          <p:cNvPicPr>
            <a:picLocks noChangeAspect="1" noChangeArrowheads="1"/>
          </p:cNvPicPr>
          <p:nvPr/>
        </p:nvPicPr>
        <p:blipFill>
          <a:blip r:embed="rId3"/>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C7B0CBF2-C7A5-B173-DEA6-475459F6C3A2}"/>
              </a:ext>
            </a:extLst>
          </p:cNvPr>
          <p:cNvPicPr>
            <a:picLocks noChangeAspect="1"/>
          </p:cNvPicPr>
          <p:nvPr/>
        </p:nvPicPr>
        <p:blipFill>
          <a:blip r:embed="rId4"/>
          <a:stretch>
            <a:fillRect/>
          </a:stretch>
        </p:blipFill>
        <p:spPr>
          <a:xfrm>
            <a:off x="1103048" y="6351588"/>
            <a:ext cx="1704519" cy="216000"/>
          </a:xfrm>
          <a:prstGeom prst="rect">
            <a:avLst/>
          </a:prstGeom>
        </p:spPr>
      </p:pic>
      <p:pic>
        <p:nvPicPr>
          <p:cNvPr id="5" name="Image 4" descr=".">
            <a:extLst>
              <a:ext uri="{FF2B5EF4-FFF2-40B4-BE49-F238E27FC236}">
                <a16:creationId xmlns:a16="http://schemas.microsoft.com/office/drawing/2014/main" id="{E6C91D1A-DB31-548B-4785-986B60CDF4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5231" y="1047592"/>
            <a:ext cx="9963721" cy="5607573"/>
          </a:xfrm>
          <a:prstGeom prst="rect">
            <a:avLst/>
          </a:prstGeom>
        </p:spPr>
      </p:pic>
    </p:spTree>
    <p:extLst>
      <p:ext uri="{BB962C8B-B14F-4D97-AF65-F5344CB8AC3E}">
        <p14:creationId xmlns:p14="http://schemas.microsoft.com/office/powerpoint/2010/main" val="3768337191"/>
      </p:ext>
    </p:extLst>
  </p:cSld>
  <p:clrMapOvr>
    <a:masterClrMapping/>
  </p:clrMapOvr>
  <p:transition spd="slow">
    <p:push dir="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Une image contenant noir, obscurité&#10;&#10;Description générée automatiquement">
            <a:extLst>
              <a:ext uri="{FF2B5EF4-FFF2-40B4-BE49-F238E27FC236}">
                <a16:creationId xmlns:a16="http://schemas.microsoft.com/office/drawing/2014/main" id="{AF96F443-1DBE-EC68-1904-81AC06D7B9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7600" y="1237800"/>
            <a:ext cx="4876800" cy="4382400"/>
          </a:xfrm>
          <a:prstGeom prst="rect">
            <a:avLst/>
          </a:prstGeom>
        </p:spPr>
      </p:pic>
      <p:pic>
        <p:nvPicPr>
          <p:cNvPr id="2" name="Image 1">
            <a:extLst>
              <a:ext uri="{FF2B5EF4-FFF2-40B4-BE49-F238E27FC236}">
                <a16:creationId xmlns:a16="http://schemas.microsoft.com/office/drawing/2014/main" id="{2784267D-282A-48DC-C3D9-20FD29B1D79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sp>
        <p:nvSpPr>
          <p:cNvPr id="3" name="Titre 1">
            <a:extLst>
              <a:ext uri="{FF2B5EF4-FFF2-40B4-BE49-F238E27FC236}">
                <a16:creationId xmlns:a16="http://schemas.microsoft.com/office/drawing/2014/main" id="{E1999337-2FE0-C4ED-E420-2647FE1AC88C}"/>
              </a:ext>
            </a:extLst>
          </p:cNvPr>
          <p:cNvSpPr>
            <a:spLocks noGrp="1"/>
          </p:cNvSpPr>
          <p:nvPr>
            <p:ph type="title"/>
          </p:nvPr>
        </p:nvSpPr>
        <p:spPr>
          <a:xfrm>
            <a:off x="663385" y="365126"/>
            <a:ext cx="9800522" cy="879326"/>
          </a:xfrm>
        </p:spPr>
        <p:txBody>
          <a:bodyPr>
            <a:normAutofit/>
          </a:bodyPr>
          <a:lstStyle/>
          <a:p>
            <a:r>
              <a:rPr lang="fr-CH" sz="3200" b="1" dirty="0">
                <a:latin typeface="Arial" panose="020B0604020202020204" pitchFamily="34" charset="0"/>
                <a:cs typeface="Arial" panose="020B0604020202020204" pitchFamily="34" charset="0"/>
              </a:rPr>
              <a:t>5 – Questions</a:t>
            </a:r>
            <a:endParaRPr lang="fr-CH" sz="2400" dirty="0">
              <a:solidFill>
                <a:schemeClr val="accent1">
                  <a:lumMod val="50000"/>
                </a:schemeClr>
              </a:solidFill>
              <a:latin typeface="Arial" panose="020B0604020202020204" pitchFamily="34" charset="0"/>
              <a:cs typeface="Arial" panose="020B0604020202020204" pitchFamily="34" charset="0"/>
            </a:endParaRPr>
          </a:p>
        </p:txBody>
      </p:sp>
      <p:sp>
        <p:nvSpPr>
          <p:cNvPr id="9" name="Foliennummernplatzhalter 5">
            <a:extLst>
              <a:ext uri="{FF2B5EF4-FFF2-40B4-BE49-F238E27FC236}">
                <a16:creationId xmlns:a16="http://schemas.microsoft.com/office/drawing/2014/main" id="{AC1A2BB3-2B88-F73A-BAF4-DDF2F64E5CEF}"/>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17N028 – Version 001 – Page n°</a:t>
            </a:r>
            <a:fld id="{634DCF49-7B02-41CE-8049-B82577C2B130}" type="slidenum">
              <a:rPr lang="de-DE" sz="700" smtClean="0">
                <a:solidFill>
                  <a:schemeClr val="tx1"/>
                </a:solidFill>
                <a:latin typeface="Arial" pitchFamily="34" charset="0"/>
                <a:cs typeface="Arial" pitchFamily="34" charset="0"/>
              </a:rPr>
              <a:pPr algn="ctr">
                <a:defRPr/>
              </a:pPr>
              <a:t>29</a:t>
            </a:fld>
            <a:endParaRPr lang="de-DE" sz="700" dirty="0">
              <a:solidFill>
                <a:schemeClr val="tx1"/>
              </a:solidFill>
              <a:latin typeface="Arial" pitchFamily="34" charset="0"/>
              <a:cs typeface="Arial" pitchFamily="34" charset="0"/>
            </a:endParaRPr>
          </a:p>
        </p:txBody>
      </p:sp>
      <p:pic>
        <p:nvPicPr>
          <p:cNvPr id="11" name="Picture 2">
            <a:extLst>
              <a:ext uri="{FF2B5EF4-FFF2-40B4-BE49-F238E27FC236}">
                <a16:creationId xmlns:a16="http://schemas.microsoft.com/office/drawing/2014/main" id="{8088F38C-50E3-E038-3848-D508BABAC013}"/>
              </a:ext>
            </a:extLst>
          </p:cNvPr>
          <p:cNvPicPr>
            <a:picLocks noChangeAspect="1" noChangeArrowheads="1"/>
          </p:cNvPicPr>
          <p:nvPr/>
        </p:nvPicPr>
        <p:blipFill>
          <a:blip r:embed="rId4"/>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C0A43407-3365-3E25-FFCC-D87C252985D0}"/>
              </a:ext>
            </a:extLst>
          </p:cNvPr>
          <p:cNvPicPr>
            <a:picLocks noChangeAspect="1"/>
          </p:cNvPicPr>
          <p:nvPr/>
        </p:nvPicPr>
        <p:blipFill>
          <a:blip r:embed="rId5"/>
          <a:stretch>
            <a:fillRect/>
          </a:stretch>
        </p:blipFill>
        <p:spPr>
          <a:xfrm>
            <a:off x="1103048" y="6351588"/>
            <a:ext cx="1704519" cy="216000"/>
          </a:xfrm>
          <a:prstGeom prst="rect">
            <a:avLst/>
          </a:prstGeom>
        </p:spPr>
      </p:pic>
    </p:spTree>
    <p:extLst>
      <p:ext uri="{BB962C8B-B14F-4D97-AF65-F5344CB8AC3E}">
        <p14:creationId xmlns:p14="http://schemas.microsoft.com/office/powerpoint/2010/main" val="2751013761"/>
      </p:ext>
    </p:extLst>
  </p:cSld>
  <p:clrMapOvr>
    <a:masterClrMapping/>
  </p:clrMapOvr>
  <p:transition spd="slow">
    <p:push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oliennummernplatzhalter 5">
            <a:extLst>
              <a:ext uri="{FF2B5EF4-FFF2-40B4-BE49-F238E27FC236}">
                <a16:creationId xmlns:a16="http://schemas.microsoft.com/office/drawing/2014/main" id="{0A426068-B6C8-DEEA-868D-1072A919F3A9}"/>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17N028 – Version 001 – Page n°</a:t>
            </a:r>
            <a:fld id="{634DCF49-7B02-41CE-8049-B82577C2B130}" type="slidenum">
              <a:rPr lang="de-DE" sz="700" smtClean="0">
                <a:solidFill>
                  <a:schemeClr val="tx1"/>
                </a:solidFill>
                <a:latin typeface="Arial" pitchFamily="34" charset="0"/>
                <a:cs typeface="Arial" pitchFamily="34" charset="0"/>
              </a:rPr>
              <a:pPr algn="ctr">
                <a:defRPr/>
              </a:pPr>
              <a:t>3</a:t>
            </a:fld>
            <a:endParaRPr lang="de-DE" sz="700" dirty="0">
              <a:solidFill>
                <a:schemeClr val="tx1"/>
              </a:solidFill>
              <a:latin typeface="Arial" pitchFamily="34" charset="0"/>
              <a:cs typeface="Arial" pitchFamily="34" charset="0"/>
            </a:endParaRPr>
          </a:p>
        </p:txBody>
      </p:sp>
      <p:pic>
        <p:nvPicPr>
          <p:cNvPr id="20" name="Picture 2">
            <a:extLst>
              <a:ext uri="{FF2B5EF4-FFF2-40B4-BE49-F238E27FC236}">
                <a16:creationId xmlns:a16="http://schemas.microsoft.com/office/drawing/2014/main" id="{51494B14-32F5-EF46-831D-5E004E956A04}"/>
              </a:ext>
            </a:extLst>
          </p:cNvPr>
          <p:cNvPicPr>
            <a:picLocks noChangeAspect="1" noChangeArrowheads="1"/>
          </p:cNvPicPr>
          <p:nvPr/>
        </p:nvPicPr>
        <p:blipFill>
          <a:blip r:embed="rId2"/>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21" name="Image 20">
            <a:extLst>
              <a:ext uri="{FF2B5EF4-FFF2-40B4-BE49-F238E27FC236}">
                <a16:creationId xmlns:a16="http://schemas.microsoft.com/office/drawing/2014/main" id="{0D2424C4-6835-BFA0-F53C-3E56A14C838B}"/>
              </a:ext>
            </a:extLst>
          </p:cNvPr>
          <p:cNvPicPr>
            <a:picLocks noChangeAspect="1"/>
          </p:cNvPicPr>
          <p:nvPr/>
        </p:nvPicPr>
        <p:blipFill>
          <a:blip r:embed="rId3"/>
          <a:stretch>
            <a:fillRect/>
          </a:stretch>
        </p:blipFill>
        <p:spPr>
          <a:xfrm>
            <a:off x="1103048" y="6351588"/>
            <a:ext cx="1704519" cy="216000"/>
          </a:xfrm>
          <a:prstGeom prst="rect">
            <a:avLst/>
          </a:prstGeom>
        </p:spPr>
      </p:pic>
      <p:sp>
        <p:nvSpPr>
          <p:cNvPr id="4" name="Espace réservé du contenu 3">
            <a:extLst>
              <a:ext uri="{FF2B5EF4-FFF2-40B4-BE49-F238E27FC236}">
                <a16:creationId xmlns:a16="http://schemas.microsoft.com/office/drawing/2014/main" id="{3AFCB5A7-B5E4-BC8C-95C5-BD6F63EF4529}"/>
              </a:ext>
            </a:extLst>
          </p:cNvPr>
          <p:cNvSpPr>
            <a:spLocks noGrp="1"/>
          </p:cNvSpPr>
          <p:nvPr>
            <p:ph idx="1"/>
          </p:nvPr>
        </p:nvSpPr>
        <p:spPr>
          <a:xfrm>
            <a:off x="663385" y="1244452"/>
            <a:ext cx="11141476" cy="4218432"/>
          </a:xfrm>
        </p:spPr>
        <p:txBody>
          <a:bodyPr>
            <a:normAutofit/>
          </a:bodyPr>
          <a:lstStyle/>
          <a:p>
            <a:pPr marL="0" indent="0">
              <a:buNone/>
            </a:pPr>
            <a:r>
              <a:rPr lang="fr-CH" sz="1800" b="1" dirty="0">
                <a:latin typeface="Arial" panose="020B0604020202020204" pitchFamily="34" charset="0"/>
                <a:cs typeface="Arial" panose="020B0604020202020204" pitchFamily="34" charset="0"/>
              </a:rPr>
              <a:t>LAT </a:t>
            </a:r>
            <a:r>
              <a:rPr lang="fr-CH" sz="1800" dirty="0">
                <a:latin typeface="Arial" panose="020B0604020202020204" pitchFamily="34" charset="0"/>
                <a:cs typeface="Arial" panose="020B0604020202020204" pitchFamily="34" charset="0"/>
              </a:rPr>
              <a:t>: 		Loi (fédérale) sur l’aménagement du territoire</a:t>
            </a:r>
          </a:p>
          <a:p>
            <a:pPr marL="0" indent="0">
              <a:buNone/>
            </a:pPr>
            <a:r>
              <a:rPr lang="fr-CH" sz="1800" b="1" dirty="0">
                <a:latin typeface="Arial" panose="020B0604020202020204" pitchFamily="34" charset="0"/>
                <a:cs typeface="Arial" panose="020B0604020202020204" pitchFamily="34" charset="0"/>
              </a:rPr>
              <a:t>OAT</a:t>
            </a:r>
            <a:r>
              <a:rPr lang="fr-CH" sz="1800" dirty="0">
                <a:latin typeface="Arial" panose="020B0604020202020204" pitchFamily="34" charset="0"/>
                <a:cs typeface="Arial" panose="020B0604020202020204" pitchFamily="34" charset="0"/>
              </a:rPr>
              <a:t> : 		Ordonnance (fédérale) sur l’aménagement du territoire</a:t>
            </a:r>
          </a:p>
          <a:p>
            <a:pPr marL="0" indent="0">
              <a:buNone/>
            </a:pPr>
            <a:endParaRPr lang="fr-CH" sz="1800" dirty="0">
              <a:latin typeface="Arial" panose="020B0604020202020204" pitchFamily="34" charset="0"/>
              <a:cs typeface="Arial" panose="020B0604020202020204" pitchFamily="34" charset="0"/>
            </a:endParaRPr>
          </a:p>
          <a:p>
            <a:pPr marL="0" indent="0">
              <a:buNone/>
            </a:pPr>
            <a:r>
              <a:rPr lang="fr-CH" sz="1800" b="1" dirty="0">
                <a:latin typeface="Arial" panose="020B0604020202020204" pitchFamily="34" charset="0"/>
                <a:cs typeface="Arial" panose="020B0604020202020204" pitchFamily="34" charset="0"/>
              </a:rPr>
              <a:t>LATC</a:t>
            </a:r>
            <a:r>
              <a:rPr lang="fr-CH" sz="1800" dirty="0">
                <a:latin typeface="Arial" panose="020B0604020202020204" pitchFamily="34" charset="0"/>
                <a:cs typeface="Arial" panose="020B0604020202020204" pitchFamily="34" charset="0"/>
              </a:rPr>
              <a:t> : 		Loi (cantonale) sur l’aménagement du territoire et les constructions</a:t>
            </a:r>
          </a:p>
          <a:p>
            <a:pPr marL="0" indent="0">
              <a:buNone/>
            </a:pPr>
            <a:r>
              <a:rPr lang="fr-CH" sz="1800" b="1" dirty="0">
                <a:latin typeface="Arial" panose="020B0604020202020204" pitchFamily="34" charset="0"/>
                <a:cs typeface="Arial" panose="020B0604020202020204" pitchFamily="34" charset="0"/>
              </a:rPr>
              <a:t>RLAT</a:t>
            </a:r>
            <a:r>
              <a:rPr lang="fr-CH" sz="1800" dirty="0">
                <a:latin typeface="Arial" panose="020B0604020202020204" pitchFamily="34" charset="0"/>
                <a:cs typeface="Arial" panose="020B0604020202020204" pitchFamily="34" charset="0"/>
              </a:rPr>
              <a:t> : 		Règlement (cantonal) sur l’aménagement du territoire</a:t>
            </a:r>
          </a:p>
          <a:p>
            <a:pPr marL="0" indent="0">
              <a:buNone/>
            </a:pPr>
            <a:r>
              <a:rPr lang="fr-CH" sz="1800" b="1" dirty="0">
                <a:latin typeface="Arial" panose="020B0604020202020204" pitchFamily="34" charset="0"/>
                <a:cs typeface="Arial" panose="020B0604020202020204" pitchFamily="34" charset="0"/>
              </a:rPr>
              <a:t>RLATC</a:t>
            </a:r>
            <a:r>
              <a:rPr lang="fr-CH" sz="1800" dirty="0">
                <a:latin typeface="Arial" panose="020B0604020202020204" pitchFamily="34" charset="0"/>
                <a:cs typeface="Arial" panose="020B0604020202020204" pitchFamily="34" charset="0"/>
              </a:rPr>
              <a:t> : 	Règlement d’application de la LATC (partie construction)</a:t>
            </a:r>
          </a:p>
          <a:p>
            <a:pPr marL="0" indent="0">
              <a:buNone/>
            </a:pPr>
            <a:r>
              <a:rPr lang="fr-CH" sz="1800" b="1" dirty="0" err="1">
                <a:latin typeface="Arial" panose="020B0604020202020204" pitchFamily="34" charset="0"/>
                <a:cs typeface="Arial" panose="020B0604020202020204" pitchFamily="34" charset="0"/>
              </a:rPr>
              <a:t>PDCn</a:t>
            </a:r>
            <a:r>
              <a:rPr lang="fr-CH" sz="1800" dirty="0">
                <a:latin typeface="Arial" panose="020B0604020202020204" pitchFamily="34" charset="0"/>
                <a:cs typeface="Arial" panose="020B0604020202020204" pitchFamily="34" charset="0"/>
              </a:rPr>
              <a:t> : 		Plan directeur cantonal</a:t>
            </a:r>
          </a:p>
          <a:p>
            <a:pPr marL="0" indent="0">
              <a:buNone/>
            </a:pPr>
            <a:r>
              <a:rPr lang="fr-CH" sz="1800" b="1" dirty="0">
                <a:latin typeface="Arial" panose="020B0604020202020204" pitchFamily="34" charset="0"/>
                <a:cs typeface="Arial" panose="020B0604020202020204" pitchFamily="34" charset="0"/>
              </a:rPr>
              <a:t>DGTL</a:t>
            </a:r>
            <a:r>
              <a:rPr lang="fr-CH" sz="1800" dirty="0">
                <a:latin typeface="Arial" panose="020B0604020202020204" pitchFamily="34" charset="0"/>
                <a:cs typeface="Arial" panose="020B0604020202020204" pitchFamily="34" charset="0"/>
              </a:rPr>
              <a:t> : 		Direction générale du territoire et du logement</a:t>
            </a:r>
          </a:p>
          <a:p>
            <a:pPr marL="0" indent="0">
              <a:buNone/>
            </a:pPr>
            <a:endParaRPr lang="fr-CH" sz="1800" dirty="0">
              <a:latin typeface="Arial" panose="020B0604020202020204" pitchFamily="34" charset="0"/>
              <a:cs typeface="Arial" panose="020B0604020202020204" pitchFamily="34" charset="0"/>
            </a:endParaRPr>
          </a:p>
          <a:p>
            <a:pPr marL="0" indent="0">
              <a:buNone/>
            </a:pPr>
            <a:r>
              <a:rPr lang="fr-CH" sz="1800" b="1" dirty="0" err="1">
                <a:latin typeface="Arial" panose="020B0604020202020204" pitchFamily="34" charset="0"/>
                <a:cs typeface="Arial" panose="020B0604020202020204" pitchFamily="34" charset="0"/>
              </a:rPr>
              <a:t>PACom</a:t>
            </a:r>
            <a:r>
              <a:rPr lang="fr-CH" sz="1800" dirty="0">
                <a:latin typeface="Arial" panose="020B0604020202020204" pitchFamily="34" charset="0"/>
                <a:cs typeface="Arial" panose="020B0604020202020204" pitchFamily="34" charset="0"/>
              </a:rPr>
              <a:t> : 	Plan d’affectation communal</a:t>
            </a:r>
          </a:p>
          <a:p>
            <a:pPr marL="0" indent="0">
              <a:buNone/>
            </a:pPr>
            <a:r>
              <a:rPr lang="fr-CH" sz="1800" b="1" dirty="0">
                <a:latin typeface="Arial" panose="020B0604020202020204" pitchFamily="34" charset="0"/>
                <a:cs typeface="Arial" panose="020B0604020202020204" pitchFamily="34" charset="0"/>
              </a:rPr>
              <a:t>PGA</a:t>
            </a:r>
            <a:r>
              <a:rPr lang="fr-CH" sz="1800" dirty="0">
                <a:latin typeface="Arial" panose="020B0604020202020204" pitchFamily="34" charset="0"/>
                <a:cs typeface="Arial" panose="020B0604020202020204" pitchFamily="34" charset="0"/>
              </a:rPr>
              <a:t> : 		Plan général d’affectation (ancienne appellation)</a:t>
            </a:r>
          </a:p>
        </p:txBody>
      </p:sp>
      <p:sp>
        <p:nvSpPr>
          <p:cNvPr id="7" name="Titre 1">
            <a:extLst>
              <a:ext uri="{FF2B5EF4-FFF2-40B4-BE49-F238E27FC236}">
                <a16:creationId xmlns:a16="http://schemas.microsoft.com/office/drawing/2014/main" id="{555001CE-9B3E-88BE-454E-F814F2DD9582}"/>
              </a:ext>
            </a:extLst>
          </p:cNvPr>
          <p:cNvSpPr>
            <a:spLocks noGrp="1"/>
          </p:cNvSpPr>
          <p:nvPr>
            <p:ph type="title"/>
          </p:nvPr>
        </p:nvSpPr>
        <p:spPr>
          <a:xfrm>
            <a:off x="663385" y="365126"/>
            <a:ext cx="9800522" cy="879326"/>
          </a:xfrm>
        </p:spPr>
        <p:txBody>
          <a:bodyPr>
            <a:normAutofit/>
          </a:bodyPr>
          <a:lstStyle/>
          <a:p>
            <a:r>
              <a:rPr lang="fr-CH" sz="3200" b="1" dirty="0">
                <a:latin typeface="Arial" panose="020B0604020202020204" pitchFamily="34" charset="0"/>
                <a:cs typeface="Arial" panose="020B0604020202020204" pitchFamily="34" charset="0"/>
              </a:rPr>
              <a:t>1 – INTRODUCTION </a:t>
            </a:r>
            <a:r>
              <a:rPr lang="fr-CH" sz="2400" dirty="0">
                <a:solidFill>
                  <a:schemeClr val="accent1">
                    <a:lumMod val="50000"/>
                  </a:schemeClr>
                </a:solidFill>
                <a:latin typeface="Arial" panose="020B0604020202020204" pitchFamily="34" charset="0"/>
                <a:cs typeface="Arial" panose="020B0604020202020204" pitchFamily="34" charset="0"/>
              </a:rPr>
              <a:t>Lexique</a:t>
            </a:r>
          </a:p>
        </p:txBody>
      </p:sp>
      <p:pic>
        <p:nvPicPr>
          <p:cNvPr id="13" name="Image 12">
            <a:extLst>
              <a:ext uri="{FF2B5EF4-FFF2-40B4-BE49-F238E27FC236}">
                <a16:creationId xmlns:a16="http://schemas.microsoft.com/office/drawing/2014/main" id="{96DA975A-25CE-B653-4366-D475915FC58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spTree>
    <p:extLst>
      <p:ext uri="{BB962C8B-B14F-4D97-AF65-F5344CB8AC3E}">
        <p14:creationId xmlns:p14="http://schemas.microsoft.com/office/powerpoint/2010/main" val="3523620219"/>
      </p:ext>
    </p:extLst>
  </p:cSld>
  <p:clrMapOvr>
    <a:masterClrMapping/>
  </p:clrMapOvr>
  <p:transition spd="slow">
    <p:push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oliennummernplatzhalter 5">
            <a:extLst>
              <a:ext uri="{FF2B5EF4-FFF2-40B4-BE49-F238E27FC236}">
                <a16:creationId xmlns:a16="http://schemas.microsoft.com/office/drawing/2014/main" id="{0A426068-B6C8-DEEA-868D-1072A919F3A9}"/>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17N028 – Version 001 – Page n°</a:t>
            </a:r>
            <a:fld id="{634DCF49-7B02-41CE-8049-B82577C2B130}" type="slidenum">
              <a:rPr lang="de-DE" sz="700" smtClean="0">
                <a:solidFill>
                  <a:schemeClr val="tx1"/>
                </a:solidFill>
                <a:latin typeface="Arial" pitchFamily="34" charset="0"/>
                <a:cs typeface="Arial" pitchFamily="34" charset="0"/>
              </a:rPr>
              <a:pPr algn="ctr">
                <a:defRPr/>
              </a:pPr>
              <a:t>4</a:t>
            </a:fld>
            <a:endParaRPr lang="de-DE" sz="700" dirty="0">
              <a:solidFill>
                <a:schemeClr val="tx1"/>
              </a:solidFill>
              <a:latin typeface="Arial" pitchFamily="34" charset="0"/>
              <a:cs typeface="Arial" pitchFamily="34" charset="0"/>
            </a:endParaRPr>
          </a:p>
        </p:txBody>
      </p:sp>
      <p:pic>
        <p:nvPicPr>
          <p:cNvPr id="20" name="Picture 2">
            <a:extLst>
              <a:ext uri="{FF2B5EF4-FFF2-40B4-BE49-F238E27FC236}">
                <a16:creationId xmlns:a16="http://schemas.microsoft.com/office/drawing/2014/main" id="{51494B14-32F5-EF46-831D-5E004E956A04}"/>
              </a:ext>
            </a:extLst>
          </p:cNvPr>
          <p:cNvPicPr>
            <a:picLocks noChangeAspect="1" noChangeArrowheads="1"/>
          </p:cNvPicPr>
          <p:nvPr/>
        </p:nvPicPr>
        <p:blipFill>
          <a:blip r:embed="rId2"/>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21" name="Image 20">
            <a:extLst>
              <a:ext uri="{FF2B5EF4-FFF2-40B4-BE49-F238E27FC236}">
                <a16:creationId xmlns:a16="http://schemas.microsoft.com/office/drawing/2014/main" id="{0D2424C4-6835-BFA0-F53C-3E56A14C838B}"/>
              </a:ext>
            </a:extLst>
          </p:cNvPr>
          <p:cNvPicPr>
            <a:picLocks noChangeAspect="1"/>
          </p:cNvPicPr>
          <p:nvPr/>
        </p:nvPicPr>
        <p:blipFill>
          <a:blip r:embed="rId3"/>
          <a:stretch>
            <a:fillRect/>
          </a:stretch>
        </p:blipFill>
        <p:spPr>
          <a:xfrm>
            <a:off x="1103048" y="6351588"/>
            <a:ext cx="1704519" cy="216000"/>
          </a:xfrm>
          <a:prstGeom prst="rect">
            <a:avLst/>
          </a:prstGeom>
        </p:spPr>
      </p:pic>
      <p:sp>
        <p:nvSpPr>
          <p:cNvPr id="7" name="Titre 1">
            <a:extLst>
              <a:ext uri="{FF2B5EF4-FFF2-40B4-BE49-F238E27FC236}">
                <a16:creationId xmlns:a16="http://schemas.microsoft.com/office/drawing/2014/main" id="{555001CE-9B3E-88BE-454E-F814F2DD9582}"/>
              </a:ext>
            </a:extLst>
          </p:cNvPr>
          <p:cNvSpPr>
            <a:spLocks noGrp="1"/>
          </p:cNvSpPr>
          <p:nvPr>
            <p:ph type="title"/>
          </p:nvPr>
        </p:nvSpPr>
        <p:spPr>
          <a:xfrm>
            <a:off x="663385" y="365126"/>
            <a:ext cx="9800522" cy="879326"/>
          </a:xfrm>
        </p:spPr>
        <p:txBody>
          <a:bodyPr>
            <a:normAutofit/>
          </a:bodyPr>
          <a:lstStyle/>
          <a:p>
            <a:r>
              <a:rPr lang="fr-CH" sz="3200" b="1" dirty="0">
                <a:latin typeface="Arial" panose="020B0604020202020204" pitchFamily="34" charset="0"/>
                <a:cs typeface="Arial" panose="020B0604020202020204" pitchFamily="34" charset="0"/>
              </a:rPr>
              <a:t>2 – Contexte de planification </a:t>
            </a:r>
            <a:endParaRPr lang="fr-CH" sz="2400" dirty="0">
              <a:solidFill>
                <a:schemeClr val="accent1">
                  <a:lumMod val="50000"/>
                </a:schemeClr>
              </a:solidFill>
              <a:latin typeface="Arial" panose="020B0604020202020204" pitchFamily="34" charset="0"/>
              <a:cs typeface="Arial" panose="020B0604020202020204" pitchFamily="34" charset="0"/>
            </a:endParaRPr>
          </a:p>
        </p:txBody>
      </p:sp>
      <p:pic>
        <p:nvPicPr>
          <p:cNvPr id="13" name="Image 12">
            <a:extLst>
              <a:ext uri="{FF2B5EF4-FFF2-40B4-BE49-F238E27FC236}">
                <a16:creationId xmlns:a16="http://schemas.microsoft.com/office/drawing/2014/main" id="{96DA975A-25CE-B653-4366-D475915FC58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sp>
        <p:nvSpPr>
          <p:cNvPr id="5" name="Espace réservé du contenu 3">
            <a:extLst>
              <a:ext uri="{FF2B5EF4-FFF2-40B4-BE49-F238E27FC236}">
                <a16:creationId xmlns:a16="http://schemas.microsoft.com/office/drawing/2014/main" id="{704B9BA6-E596-7579-CBC7-AFA3212A4C41}"/>
              </a:ext>
            </a:extLst>
          </p:cNvPr>
          <p:cNvSpPr txBox="1">
            <a:spLocks/>
          </p:cNvSpPr>
          <p:nvPr/>
        </p:nvSpPr>
        <p:spPr bwMode="auto">
          <a:xfrm>
            <a:off x="5731257" y="1136099"/>
            <a:ext cx="3960000" cy="380978"/>
          </a:xfrm>
          <a:prstGeom prst="rect">
            <a:avLst/>
          </a:prstGeom>
          <a:noFill/>
          <a:ln>
            <a:noFill/>
          </a:ln>
          <a:effectLst/>
          <a:scene3d>
            <a:camera prst="orthographicFront">
              <a:rot lat="0" lon="0" rev="0"/>
            </a:camera>
            <a:lightRig rig="glow" dir="t">
              <a:rot lat="0" lon="0" rev="14100000"/>
            </a:lightRig>
          </a:scene3d>
          <a:sp3d prstMaterial="softEdge">
            <a:bevelT w="127000" prst="artDeco"/>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itchFamily="34" charset="0"/>
              <a:buChar char="•"/>
              <a:defRPr sz="1800" kern="1200">
                <a:solidFill>
                  <a:schemeClr val="tx1"/>
                </a:solidFill>
                <a:latin typeface="Arial" pitchFamily="34" charset="0"/>
                <a:ea typeface="MS PGothic" pitchFamily="34" charset="-128"/>
                <a:cs typeface="Arial" pitchFamily="34" charset="0"/>
              </a:defRPr>
            </a:lvl1pPr>
            <a:lvl2pPr marL="742950" indent="-285750" algn="l" defTabSz="457200" rtl="0" eaLnBrk="1" fontAlgn="base" hangingPunct="1">
              <a:spcBef>
                <a:spcPct val="20000"/>
              </a:spcBef>
              <a:spcAft>
                <a:spcPct val="0"/>
              </a:spcAft>
              <a:buFont typeface="Arial" pitchFamily="34" charset="0"/>
              <a:buChar char="–"/>
              <a:defRPr sz="1600" kern="1200">
                <a:solidFill>
                  <a:schemeClr val="tx1"/>
                </a:solidFill>
                <a:latin typeface="Arial" pitchFamily="34" charset="0"/>
                <a:ea typeface="MS PGothic" pitchFamily="34" charset="-128"/>
                <a:cs typeface="Arial" pitchFamily="34" charset="0"/>
              </a:defRPr>
            </a:lvl2pPr>
            <a:lvl3pPr marL="1143000" indent="-228600" algn="l" defTabSz="457200" rtl="0" eaLnBrk="1" fontAlgn="base" hangingPunct="1">
              <a:spcBef>
                <a:spcPct val="20000"/>
              </a:spcBef>
              <a:spcAft>
                <a:spcPct val="0"/>
              </a:spcAft>
              <a:buFont typeface="Arial" pitchFamily="34" charset="0"/>
              <a:buChar char="•"/>
              <a:defRPr sz="1400" kern="1200">
                <a:solidFill>
                  <a:schemeClr val="tx1"/>
                </a:solidFill>
                <a:latin typeface="Arial" pitchFamily="34" charset="0"/>
                <a:ea typeface="MS PGothic" pitchFamily="34" charset="-128"/>
                <a:cs typeface="Arial" pitchFamily="34" charset="0"/>
              </a:defRPr>
            </a:lvl3pPr>
            <a:lvl4pPr marL="1600200" indent="-228600" algn="l" defTabSz="457200" rtl="0" eaLnBrk="1" fontAlgn="base" hangingPunct="1">
              <a:spcBef>
                <a:spcPct val="20000"/>
              </a:spcBef>
              <a:spcAft>
                <a:spcPct val="0"/>
              </a:spcAft>
              <a:buFont typeface="Arial" pitchFamily="34" charset="0"/>
              <a:buChar char="–"/>
              <a:defRPr sz="1200" kern="1200">
                <a:solidFill>
                  <a:schemeClr val="tx1"/>
                </a:solidFill>
                <a:latin typeface="Arial" pitchFamily="34" charset="0"/>
                <a:ea typeface="MS PGothic" pitchFamily="34" charset="-128"/>
                <a:cs typeface="Arial" pitchFamily="34" charset="0"/>
              </a:defRPr>
            </a:lvl4pPr>
            <a:lvl5pPr marL="2057400" indent="-228600" algn="l" defTabSz="457200" rtl="0" eaLnBrk="1" fontAlgn="base" hangingPunct="1">
              <a:spcBef>
                <a:spcPct val="20000"/>
              </a:spcBef>
              <a:spcAft>
                <a:spcPct val="0"/>
              </a:spcAft>
              <a:buFont typeface="Arial" pitchFamily="34" charset="0"/>
              <a:buChar char="»"/>
              <a:defRPr sz="1000" kern="1200">
                <a:solidFill>
                  <a:schemeClr val="tx1"/>
                </a:solidFill>
                <a:latin typeface="Arial" pitchFamily="34" charset="0"/>
                <a:ea typeface="MS PGothic" pitchFamily="34" charset="-128"/>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Font typeface="Arial" pitchFamily="34" charset="0"/>
              <a:buNone/>
            </a:pPr>
            <a:r>
              <a:rPr lang="fr-CH" sz="1600" i="1" dirty="0">
                <a:ln w="3175">
                  <a:noFill/>
                </a:ln>
                <a:solidFill>
                  <a:schemeClr val="bg1">
                    <a:lumMod val="50000"/>
                  </a:schemeClr>
                </a:solidFill>
              </a:rPr>
              <a:t>Révision </a:t>
            </a:r>
            <a:r>
              <a:rPr lang="fr-CH" sz="1600" i="1" dirty="0" err="1">
                <a:ln w="3175">
                  <a:noFill/>
                </a:ln>
                <a:solidFill>
                  <a:schemeClr val="bg1">
                    <a:lumMod val="50000"/>
                  </a:schemeClr>
                </a:solidFill>
              </a:rPr>
              <a:t>PACom</a:t>
            </a:r>
            <a:endParaRPr lang="fr-CH" sz="1600" i="1" dirty="0">
              <a:ln w="3175">
                <a:noFill/>
              </a:ln>
              <a:solidFill>
                <a:schemeClr val="bg1">
                  <a:lumMod val="50000"/>
                </a:schemeClr>
              </a:solidFill>
            </a:endParaRPr>
          </a:p>
        </p:txBody>
      </p:sp>
      <p:sp>
        <p:nvSpPr>
          <p:cNvPr id="6" name="Espace réservé du contenu 3">
            <a:extLst>
              <a:ext uri="{FF2B5EF4-FFF2-40B4-BE49-F238E27FC236}">
                <a16:creationId xmlns:a16="http://schemas.microsoft.com/office/drawing/2014/main" id="{9ECAD8CA-FCF9-D559-215A-5E999E9BF458}"/>
              </a:ext>
            </a:extLst>
          </p:cNvPr>
          <p:cNvSpPr txBox="1">
            <a:spLocks/>
          </p:cNvSpPr>
          <p:nvPr/>
        </p:nvSpPr>
        <p:spPr bwMode="auto">
          <a:xfrm>
            <a:off x="1765902" y="1130709"/>
            <a:ext cx="3960000" cy="376804"/>
          </a:xfrm>
          <a:prstGeom prst="rect">
            <a:avLst/>
          </a:prstGeom>
          <a:noFill/>
          <a:ln>
            <a:noFill/>
          </a:ln>
          <a:effectLst/>
          <a:scene3d>
            <a:camera prst="orthographicFront">
              <a:rot lat="0" lon="0" rev="0"/>
            </a:camera>
            <a:lightRig rig="glow" dir="t">
              <a:rot lat="0" lon="0" rev="14100000"/>
            </a:lightRig>
          </a:scene3d>
          <a:sp3d prstMaterial="softEdge">
            <a:bevelT w="127000" prst="artDeco"/>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itchFamily="34" charset="0"/>
              <a:buChar char="•"/>
              <a:defRPr sz="1800" kern="1200">
                <a:solidFill>
                  <a:schemeClr val="tx1"/>
                </a:solidFill>
                <a:latin typeface="Arial" pitchFamily="34" charset="0"/>
                <a:ea typeface="MS PGothic" pitchFamily="34" charset="-128"/>
                <a:cs typeface="Arial" pitchFamily="34" charset="0"/>
              </a:defRPr>
            </a:lvl1pPr>
            <a:lvl2pPr marL="742950" indent="-285750" algn="l" defTabSz="457200" rtl="0" eaLnBrk="1" fontAlgn="base" hangingPunct="1">
              <a:spcBef>
                <a:spcPct val="20000"/>
              </a:spcBef>
              <a:spcAft>
                <a:spcPct val="0"/>
              </a:spcAft>
              <a:buFont typeface="Arial" pitchFamily="34" charset="0"/>
              <a:buChar char="–"/>
              <a:defRPr sz="1600" kern="1200">
                <a:solidFill>
                  <a:schemeClr val="tx1"/>
                </a:solidFill>
                <a:latin typeface="Arial" pitchFamily="34" charset="0"/>
                <a:ea typeface="MS PGothic" pitchFamily="34" charset="-128"/>
                <a:cs typeface="Arial" pitchFamily="34" charset="0"/>
              </a:defRPr>
            </a:lvl2pPr>
            <a:lvl3pPr marL="1143000" indent="-228600" algn="l" defTabSz="457200" rtl="0" eaLnBrk="1" fontAlgn="base" hangingPunct="1">
              <a:spcBef>
                <a:spcPct val="20000"/>
              </a:spcBef>
              <a:spcAft>
                <a:spcPct val="0"/>
              </a:spcAft>
              <a:buFont typeface="Arial" pitchFamily="34" charset="0"/>
              <a:buChar char="•"/>
              <a:defRPr sz="1400" kern="1200">
                <a:solidFill>
                  <a:schemeClr val="tx1"/>
                </a:solidFill>
                <a:latin typeface="Arial" pitchFamily="34" charset="0"/>
                <a:ea typeface="MS PGothic" pitchFamily="34" charset="-128"/>
                <a:cs typeface="Arial" pitchFamily="34" charset="0"/>
              </a:defRPr>
            </a:lvl3pPr>
            <a:lvl4pPr marL="1600200" indent="-228600" algn="l" defTabSz="457200" rtl="0" eaLnBrk="1" fontAlgn="base" hangingPunct="1">
              <a:spcBef>
                <a:spcPct val="20000"/>
              </a:spcBef>
              <a:spcAft>
                <a:spcPct val="0"/>
              </a:spcAft>
              <a:buFont typeface="Arial" pitchFamily="34" charset="0"/>
              <a:buChar char="–"/>
              <a:defRPr sz="1200" kern="1200">
                <a:solidFill>
                  <a:schemeClr val="tx1"/>
                </a:solidFill>
                <a:latin typeface="Arial" pitchFamily="34" charset="0"/>
                <a:ea typeface="MS PGothic" pitchFamily="34" charset="-128"/>
                <a:cs typeface="Arial" pitchFamily="34" charset="0"/>
              </a:defRPr>
            </a:lvl4pPr>
            <a:lvl5pPr marL="2057400" indent="-228600" algn="l" defTabSz="457200" rtl="0" eaLnBrk="1" fontAlgn="base" hangingPunct="1">
              <a:spcBef>
                <a:spcPct val="20000"/>
              </a:spcBef>
              <a:spcAft>
                <a:spcPct val="0"/>
              </a:spcAft>
              <a:buFont typeface="Arial" pitchFamily="34" charset="0"/>
              <a:buChar char="»"/>
              <a:defRPr sz="1000" kern="1200">
                <a:solidFill>
                  <a:schemeClr val="tx1"/>
                </a:solidFill>
                <a:latin typeface="Arial" pitchFamily="34" charset="0"/>
                <a:ea typeface="MS PGothic" pitchFamily="34" charset="-128"/>
                <a:cs typeface="Arial"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fr-CH" sz="1600" i="1" dirty="0">
                <a:solidFill>
                  <a:schemeClr val="bg1">
                    <a:lumMod val="50000"/>
                  </a:schemeClr>
                </a:solidFill>
              </a:rPr>
              <a:t>Contexte légal</a:t>
            </a:r>
          </a:p>
        </p:txBody>
      </p:sp>
      <p:sp>
        <p:nvSpPr>
          <p:cNvPr id="8" name="ZoneTexte 7">
            <a:extLst>
              <a:ext uri="{FF2B5EF4-FFF2-40B4-BE49-F238E27FC236}">
                <a16:creationId xmlns:a16="http://schemas.microsoft.com/office/drawing/2014/main" id="{12901AD0-AACF-6160-141B-2D26E0B43378}"/>
              </a:ext>
            </a:extLst>
          </p:cNvPr>
          <p:cNvSpPr txBox="1"/>
          <p:nvPr/>
        </p:nvSpPr>
        <p:spPr>
          <a:xfrm>
            <a:off x="5280596" y="1579306"/>
            <a:ext cx="857983" cy="369332"/>
          </a:xfrm>
          <a:prstGeom prst="rect">
            <a:avLst/>
          </a:prstGeom>
          <a:solidFill>
            <a:schemeClr val="bg1"/>
          </a:solidFill>
          <a:ln>
            <a:noFill/>
          </a:ln>
        </p:spPr>
        <p:txBody>
          <a:bodyPr wrap="square" rtlCol="0">
            <a:spAutoFit/>
          </a:bodyPr>
          <a:lstStyle/>
          <a:p>
            <a:r>
              <a:rPr lang="fr-CH" b="1" dirty="0">
                <a:solidFill>
                  <a:schemeClr val="accent1">
                    <a:lumMod val="50000"/>
                  </a:schemeClr>
                </a:solidFill>
                <a:latin typeface="Arial" panose="020B0604020202020204" pitchFamily="34" charset="0"/>
                <a:ea typeface="+mj-ea"/>
                <a:cs typeface="Arial" panose="020B0604020202020204" pitchFamily="34" charset="0"/>
              </a:rPr>
              <a:t>2014</a:t>
            </a:r>
          </a:p>
        </p:txBody>
      </p:sp>
      <p:sp>
        <p:nvSpPr>
          <p:cNvPr id="9" name="ZoneTexte 8">
            <a:extLst>
              <a:ext uri="{FF2B5EF4-FFF2-40B4-BE49-F238E27FC236}">
                <a16:creationId xmlns:a16="http://schemas.microsoft.com/office/drawing/2014/main" id="{F48B01E7-73D7-9BB3-AE98-49789AA0E3B2}"/>
              </a:ext>
            </a:extLst>
          </p:cNvPr>
          <p:cNvSpPr txBox="1"/>
          <p:nvPr/>
        </p:nvSpPr>
        <p:spPr>
          <a:xfrm>
            <a:off x="5280596" y="2155960"/>
            <a:ext cx="857983" cy="369332"/>
          </a:xfrm>
          <a:prstGeom prst="rect">
            <a:avLst/>
          </a:prstGeom>
          <a:solidFill>
            <a:schemeClr val="bg1"/>
          </a:solidFill>
          <a:ln>
            <a:noFill/>
          </a:ln>
        </p:spPr>
        <p:txBody>
          <a:bodyPr wrap="square" rtlCol="0">
            <a:spAutoFit/>
          </a:bodyPr>
          <a:lstStyle/>
          <a:p>
            <a:r>
              <a:rPr lang="fr-CH" b="1" dirty="0">
                <a:solidFill>
                  <a:schemeClr val="accent1">
                    <a:lumMod val="50000"/>
                  </a:schemeClr>
                </a:solidFill>
                <a:latin typeface="Arial" panose="020B0604020202020204" pitchFamily="34" charset="0"/>
                <a:ea typeface="+mj-ea"/>
                <a:cs typeface="Arial" panose="020B0604020202020204" pitchFamily="34" charset="0"/>
              </a:rPr>
              <a:t>2017</a:t>
            </a:r>
          </a:p>
        </p:txBody>
      </p:sp>
      <p:sp>
        <p:nvSpPr>
          <p:cNvPr id="10" name="ZoneTexte 9">
            <a:extLst>
              <a:ext uri="{FF2B5EF4-FFF2-40B4-BE49-F238E27FC236}">
                <a16:creationId xmlns:a16="http://schemas.microsoft.com/office/drawing/2014/main" id="{E59707B9-5E94-0C01-ACEB-25593224695B}"/>
              </a:ext>
            </a:extLst>
          </p:cNvPr>
          <p:cNvSpPr txBox="1"/>
          <p:nvPr/>
        </p:nvSpPr>
        <p:spPr>
          <a:xfrm>
            <a:off x="5280596" y="3096071"/>
            <a:ext cx="857983" cy="369332"/>
          </a:xfrm>
          <a:prstGeom prst="rect">
            <a:avLst/>
          </a:prstGeom>
          <a:solidFill>
            <a:schemeClr val="bg1"/>
          </a:solidFill>
          <a:ln>
            <a:noFill/>
          </a:ln>
        </p:spPr>
        <p:txBody>
          <a:bodyPr wrap="square" rtlCol="0">
            <a:spAutoFit/>
          </a:bodyPr>
          <a:lstStyle/>
          <a:p>
            <a:r>
              <a:rPr lang="fr-CH" b="1" dirty="0">
                <a:solidFill>
                  <a:schemeClr val="accent1">
                    <a:lumMod val="50000"/>
                  </a:schemeClr>
                </a:solidFill>
                <a:latin typeface="Arial" panose="020B0604020202020204" pitchFamily="34" charset="0"/>
                <a:ea typeface="+mj-ea"/>
                <a:cs typeface="Arial" panose="020B0604020202020204" pitchFamily="34" charset="0"/>
              </a:rPr>
              <a:t>2019</a:t>
            </a:r>
            <a:endParaRPr lang="fr-CH" b="1" dirty="0">
              <a:ln>
                <a:solidFill>
                  <a:schemeClr val="tx1">
                    <a:lumMod val="50000"/>
                    <a:lumOff val="50000"/>
                  </a:schemeClr>
                </a:solidFill>
              </a:ln>
              <a:solidFill>
                <a:schemeClr val="bg1">
                  <a:lumMod val="85000"/>
                </a:schemeClr>
              </a:solidFill>
              <a:effectLst>
                <a:outerShdw blurRad="38100" dist="38100" dir="2700000" algn="tl">
                  <a:srgbClr val="000000">
                    <a:alpha val="43137"/>
                  </a:srgbClr>
                </a:outerShdw>
              </a:effectLst>
            </a:endParaRPr>
          </a:p>
        </p:txBody>
      </p:sp>
      <p:sp>
        <p:nvSpPr>
          <p:cNvPr id="11" name="ZoneTexte 10">
            <a:extLst>
              <a:ext uri="{FF2B5EF4-FFF2-40B4-BE49-F238E27FC236}">
                <a16:creationId xmlns:a16="http://schemas.microsoft.com/office/drawing/2014/main" id="{B83028E2-C6AF-0481-B443-B65E018C98E7}"/>
              </a:ext>
            </a:extLst>
          </p:cNvPr>
          <p:cNvSpPr txBox="1"/>
          <p:nvPr/>
        </p:nvSpPr>
        <p:spPr>
          <a:xfrm>
            <a:off x="6132140" y="2198738"/>
            <a:ext cx="5181600" cy="338554"/>
          </a:xfrm>
          <a:prstGeom prst="rect">
            <a:avLst/>
          </a:prstGeom>
          <a:noFill/>
        </p:spPr>
        <p:txBody>
          <a:bodyPr wrap="square" rtlCol="0">
            <a:spAutoFit/>
          </a:bodyPr>
          <a:lstStyle/>
          <a:p>
            <a:r>
              <a:rPr lang="fr-CH" sz="1600" dirty="0">
                <a:latin typeface="Arial" panose="020B0604020202020204" pitchFamily="34" charset="0"/>
                <a:cs typeface="Arial" panose="020B0604020202020204" pitchFamily="34" charset="0"/>
              </a:rPr>
              <a:t>Début de la révision du Plan d’affectation communal</a:t>
            </a:r>
          </a:p>
        </p:txBody>
      </p:sp>
      <p:sp>
        <p:nvSpPr>
          <p:cNvPr id="12" name="ZoneTexte 11">
            <a:extLst>
              <a:ext uri="{FF2B5EF4-FFF2-40B4-BE49-F238E27FC236}">
                <a16:creationId xmlns:a16="http://schemas.microsoft.com/office/drawing/2014/main" id="{827DF094-4754-E1DA-6DAD-01DDBB57D5C3}"/>
              </a:ext>
            </a:extLst>
          </p:cNvPr>
          <p:cNvSpPr txBox="1"/>
          <p:nvPr/>
        </p:nvSpPr>
        <p:spPr>
          <a:xfrm>
            <a:off x="6132140" y="3484307"/>
            <a:ext cx="5706725" cy="338554"/>
          </a:xfrm>
          <a:prstGeom prst="rect">
            <a:avLst/>
          </a:prstGeom>
          <a:noFill/>
        </p:spPr>
        <p:txBody>
          <a:bodyPr wrap="square" rtlCol="0">
            <a:spAutoFit/>
          </a:bodyPr>
          <a:lstStyle/>
          <a:p>
            <a:r>
              <a:rPr lang="fr-CH" sz="1600" dirty="0">
                <a:latin typeface="Arial" panose="020B0604020202020204" pitchFamily="34" charset="0"/>
                <a:cs typeface="Arial" panose="020B0604020202020204" pitchFamily="34" charset="0"/>
              </a:rPr>
              <a:t>Pré-étude et examen préliminaire </a:t>
            </a:r>
            <a:r>
              <a:rPr lang="fr-FR" sz="1600" dirty="0">
                <a:latin typeface="Arial" panose="020B0604020202020204" pitchFamily="34" charset="0"/>
                <a:cs typeface="Arial" panose="020B0604020202020204" pitchFamily="34" charset="0"/>
              </a:rPr>
              <a:t>transmis à la DGTL</a:t>
            </a:r>
            <a:r>
              <a:rPr lang="fr-CH" sz="1600" dirty="0">
                <a:latin typeface="Arial" panose="020B0604020202020204" pitchFamily="34" charset="0"/>
                <a:cs typeface="Arial" panose="020B0604020202020204" pitchFamily="34" charset="0"/>
              </a:rPr>
              <a:t> </a:t>
            </a:r>
          </a:p>
        </p:txBody>
      </p:sp>
      <p:sp>
        <p:nvSpPr>
          <p:cNvPr id="14" name="ZoneTexte 13">
            <a:extLst>
              <a:ext uri="{FF2B5EF4-FFF2-40B4-BE49-F238E27FC236}">
                <a16:creationId xmlns:a16="http://schemas.microsoft.com/office/drawing/2014/main" id="{E4AF6404-1393-78AB-1F8C-EBCA160EE040}"/>
              </a:ext>
            </a:extLst>
          </p:cNvPr>
          <p:cNvSpPr txBox="1"/>
          <p:nvPr/>
        </p:nvSpPr>
        <p:spPr>
          <a:xfrm>
            <a:off x="1608188" y="1940109"/>
            <a:ext cx="3600000" cy="338554"/>
          </a:xfrm>
          <a:prstGeom prst="rect">
            <a:avLst/>
          </a:prstGeom>
          <a:noFill/>
        </p:spPr>
        <p:txBody>
          <a:bodyPr wrap="square" rtlCol="0">
            <a:spAutoFit/>
          </a:bodyPr>
          <a:lstStyle/>
          <a:p>
            <a:pPr algn="r"/>
            <a:r>
              <a:rPr lang="fr-CH" sz="1600" dirty="0">
                <a:latin typeface="Arial" panose="020B0604020202020204" pitchFamily="34" charset="0"/>
                <a:cs typeface="Arial" panose="020B0604020202020204" pitchFamily="34" charset="0"/>
              </a:rPr>
              <a:t>Entrée en vigueur de la LAT révisée</a:t>
            </a:r>
          </a:p>
        </p:txBody>
      </p:sp>
      <p:sp>
        <p:nvSpPr>
          <p:cNvPr id="15" name="ZoneTexte 14">
            <a:extLst>
              <a:ext uri="{FF2B5EF4-FFF2-40B4-BE49-F238E27FC236}">
                <a16:creationId xmlns:a16="http://schemas.microsoft.com/office/drawing/2014/main" id="{0CAE9BA5-0CDE-B3D8-8F0A-D2388C8BB9A0}"/>
              </a:ext>
            </a:extLst>
          </p:cNvPr>
          <p:cNvSpPr txBox="1"/>
          <p:nvPr/>
        </p:nvSpPr>
        <p:spPr>
          <a:xfrm>
            <a:off x="663385" y="3438356"/>
            <a:ext cx="4544803" cy="338554"/>
          </a:xfrm>
          <a:prstGeom prst="rect">
            <a:avLst/>
          </a:prstGeom>
          <a:noFill/>
        </p:spPr>
        <p:txBody>
          <a:bodyPr wrap="square" rtlCol="0">
            <a:spAutoFit/>
          </a:bodyPr>
          <a:lstStyle/>
          <a:p>
            <a:pPr algn="r"/>
            <a:r>
              <a:rPr lang="fr-CH" sz="1600" dirty="0">
                <a:latin typeface="Arial" panose="020B0604020202020204" pitchFamily="34" charset="0"/>
                <a:cs typeface="Arial" panose="020B0604020202020204" pitchFamily="34" charset="0"/>
              </a:rPr>
              <a:t>Adoption du 4</a:t>
            </a:r>
            <a:r>
              <a:rPr lang="fr-CH" sz="1600" baseline="30000" dirty="0">
                <a:latin typeface="Arial" panose="020B0604020202020204" pitchFamily="34" charset="0"/>
                <a:cs typeface="Arial" panose="020B0604020202020204" pitchFamily="34" charset="0"/>
              </a:rPr>
              <a:t>ème</a:t>
            </a:r>
            <a:r>
              <a:rPr lang="fr-CH" sz="1600" dirty="0">
                <a:latin typeface="Arial" panose="020B0604020202020204" pitchFamily="34" charset="0"/>
                <a:cs typeface="Arial" panose="020B0604020202020204" pitchFamily="34" charset="0"/>
              </a:rPr>
              <a:t> Plan Directeur cantonal</a:t>
            </a:r>
          </a:p>
        </p:txBody>
      </p:sp>
      <p:sp>
        <p:nvSpPr>
          <p:cNvPr id="16" name="ZoneTexte 15">
            <a:extLst>
              <a:ext uri="{FF2B5EF4-FFF2-40B4-BE49-F238E27FC236}">
                <a16:creationId xmlns:a16="http://schemas.microsoft.com/office/drawing/2014/main" id="{A778F716-B0B0-DFD3-1642-63F545E75A92}"/>
              </a:ext>
            </a:extLst>
          </p:cNvPr>
          <p:cNvSpPr txBox="1"/>
          <p:nvPr/>
        </p:nvSpPr>
        <p:spPr>
          <a:xfrm>
            <a:off x="1608188" y="3710768"/>
            <a:ext cx="3600000" cy="338554"/>
          </a:xfrm>
          <a:prstGeom prst="rect">
            <a:avLst/>
          </a:prstGeom>
          <a:noFill/>
        </p:spPr>
        <p:txBody>
          <a:bodyPr wrap="square" rtlCol="0">
            <a:spAutoFit/>
          </a:bodyPr>
          <a:lstStyle/>
          <a:p>
            <a:pPr algn="r"/>
            <a:r>
              <a:rPr lang="fr-CH" sz="1600" dirty="0">
                <a:latin typeface="Arial" panose="020B0604020202020204" pitchFamily="34" charset="0"/>
                <a:cs typeface="Arial" panose="020B0604020202020204" pitchFamily="34" charset="0"/>
              </a:rPr>
              <a:t>Révision de la LATC</a:t>
            </a:r>
          </a:p>
        </p:txBody>
      </p:sp>
      <p:cxnSp>
        <p:nvCxnSpPr>
          <p:cNvPr id="17" name="Connecteur droit 16">
            <a:extLst>
              <a:ext uri="{FF2B5EF4-FFF2-40B4-BE49-F238E27FC236}">
                <a16:creationId xmlns:a16="http://schemas.microsoft.com/office/drawing/2014/main" id="{780F8FB6-5279-3F25-D71A-7139A8C24BFB}"/>
              </a:ext>
            </a:extLst>
          </p:cNvPr>
          <p:cNvCxnSpPr>
            <a:cxnSpLocks/>
          </p:cNvCxnSpPr>
          <p:nvPr/>
        </p:nvCxnSpPr>
        <p:spPr>
          <a:xfrm flipH="1">
            <a:off x="1765902" y="1486575"/>
            <a:ext cx="7945671" cy="0"/>
          </a:xfrm>
          <a:prstGeom prst="line">
            <a:avLst/>
          </a:prstGeom>
          <a:ln>
            <a:solidFill>
              <a:schemeClr val="bg1">
                <a:lumMod val="65000"/>
              </a:schemeClr>
            </a:solidFill>
          </a:ln>
          <a:effectLst>
            <a:outerShdw blurRad="50800" dist="38100" dir="5400000" algn="t" rotWithShape="0">
              <a:prstClr val="black">
                <a:alpha val="40000"/>
              </a:prstClr>
            </a:outerShdw>
          </a:effectLst>
        </p:spPr>
        <p:style>
          <a:lnRef idx="2">
            <a:schemeClr val="dk1"/>
          </a:lnRef>
          <a:fillRef idx="0">
            <a:schemeClr val="dk1"/>
          </a:fillRef>
          <a:effectRef idx="1">
            <a:schemeClr val="dk1"/>
          </a:effectRef>
          <a:fontRef idx="minor">
            <a:schemeClr val="tx1"/>
          </a:fontRef>
        </p:style>
      </p:cxnSp>
      <p:sp>
        <p:nvSpPr>
          <p:cNvPr id="19" name="ZoneTexte 18">
            <a:extLst>
              <a:ext uri="{FF2B5EF4-FFF2-40B4-BE49-F238E27FC236}">
                <a16:creationId xmlns:a16="http://schemas.microsoft.com/office/drawing/2014/main" id="{AAE11003-D219-DE8C-FFDD-89A8155580FA}"/>
              </a:ext>
            </a:extLst>
          </p:cNvPr>
          <p:cNvSpPr txBox="1"/>
          <p:nvPr/>
        </p:nvSpPr>
        <p:spPr>
          <a:xfrm>
            <a:off x="5302459" y="3490801"/>
            <a:ext cx="672861" cy="276999"/>
          </a:xfrm>
          <a:prstGeom prst="rect">
            <a:avLst/>
          </a:prstGeom>
          <a:solidFill>
            <a:schemeClr val="bg1"/>
          </a:solidFill>
        </p:spPr>
        <p:txBody>
          <a:bodyPr wrap="square" rtlCol="0">
            <a:spAutoFit/>
          </a:bodyPr>
          <a:lstStyle/>
          <a:p>
            <a:pPr algn="ctr"/>
            <a:r>
              <a:rPr lang="fr-CH" sz="1200" dirty="0"/>
              <a:t>février</a:t>
            </a:r>
            <a:endParaRPr lang="fr-CH" sz="1800" dirty="0"/>
          </a:p>
        </p:txBody>
      </p:sp>
      <p:sp>
        <p:nvSpPr>
          <p:cNvPr id="23" name="ZoneTexte 22">
            <a:extLst>
              <a:ext uri="{FF2B5EF4-FFF2-40B4-BE49-F238E27FC236}">
                <a16:creationId xmlns:a16="http://schemas.microsoft.com/office/drawing/2014/main" id="{BA46E5DC-E1F3-531E-8EC4-F098FED42485}"/>
              </a:ext>
            </a:extLst>
          </p:cNvPr>
          <p:cNvSpPr txBox="1"/>
          <p:nvPr/>
        </p:nvSpPr>
        <p:spPr>
          <a:xfrm>
            <a:off x="6132140" y="4829002"/>
            <a:ext cx="5706725" cy="338554"/>
          </a:xfrm>
          <a:prstGeom prst="rect">
            <a:avLst/>
          </a:prstGeom>
          <a:noFill/>
        </p:spPr>
        <p:txBody>
          <a:bodyPr wrap="square" rtlCol="0">
            <a:spAutoFit/>
          </a:bodyPr>
          <a:lstStyle/>
          <a:p>
            <a:r>
              <a:rPr lang="fr-CH" sz="1600" dirty="0">
                <a:latin typeface="Arial" panose="020B0604020202020204" pitchFamily="34" charset="0"/>
                <a:cs typeface="Arial" panose="020B0604020202020204" pitchFamily="34" charset="0"/>
              </a:rPr>
              <a:t>Dépôt du dossier à la DGTL pour l’examen préalable</a:t>
            </a:r>
          </a:p>
        </p:txBody>
      </p:sp>
      <p:sp>
        <p:nvSpPr>
          <p:cNvPr id="25" name="ZoneTexte 24">
            <a:extLst>
              <a:ext uri="{FF2B5EF4-FFF2-40B4-BE49-F238E27FC236}">
                <a16:creationId xmlns:a16="http://schemas.microsoft.com/office/drawing/2014/main" id="{BD89B33E-608B-511E-95A2-610ED3C8EE9C}"/>
              </a:ext>
            </a:extLst>
          </p:cNvPr>
          <p:cNvSpPr txBox="1"/>
          <p:nvPr/>
        </p:nvSpPr>
        <p:spPr>
          <a:xfrm>
            <a:off x="5274157" y="1961031"/>
            <a:ext cx="672861" cy="276999"/>
          </a:xfrm>
          <a:prstGeom prst="rect">
            <a:avLst/>
          </a:prstGeom>
          <a:solidFill>
            <a:schemeClr val="bg1"/>
          </a:solidFill>
        </p:spPr>
        <p:txBody>
          <a:bodyPr wrap="square" rtlCol="0">
            <a:spAutoFit/>
          </a:bodyPr>
          <a:lstStyle/>
          <a:p>
            <a:pPr algn="ctr"/>
            <a:r>
              <a:rPr lang="fr-CH" sz="1200" dirty="0"/>
              <a:t>mai</a:t>
            </a:r>
            <a:endParaRPr lang="fr-CH" sz="1800" dirty="0"/>
          </a:p>
        </p:txBody>
      </p:sp>
      <p:sp>
        <p:nvSpPr>
          <p:cNvPr id="26" name="ZoneTexte 25">
            <a:extLst>
              <a:ext uri="{FF2B5EF4-FFF2-40B4-BE49-F238E27FC236}">
                <a16:creationId xmlns:a16="http://schemas.microsoft.com/office/drawing/2014/main" id="{E5DCB197-6207-528E-DE1B-6D615C03D2D4}"/>
              </a:ext>
            </a:extLst>
          </p:cNvPr>
          <p:cNvSpPr txBox="1"/>
          <p:nvPr/>
        </p:nvSpPr>
        <p:spPr>
          <a:xfrm>
            <a:off x="6132140" y="3744538"/>
            <a:ext cx="5011708" cy="338554"/>
          </a:xfrm>
          <a:prstGeom prst="rect">
            <a:avLst/>
          </a:prstGeom>
          <a:noFill/>
        </p:spPr>
        <p:txBody>
          <a:bodyPr wrap="square" rtlCol="0">
            <a:spAutoFit/>
          </a:bodyPr>
          <a:lstStyle/>
          <a:p>
            <a:r>
              <a:rPr lang="fr-CH" sz="1600" dirty="0">
                <a:latin typeface="Arial" panose="020B0604020202020204" pitchFamily="34" charset="0"/>
                <a:cs typeface="Arial" panose="020B0604020202020204" pitchFamily="34" charset="0"/>
              </a:rPr>
              <a:t>Retour de l’avis de l’examen préliminaire par la DGTL</a:t>
            </a:r>
          </a:p>
        </p:txBody>
      </p:sp>
      <p:sp>
        <p:nvSpPr>
          <p:cNvPr id="27" name="ZoneTexte 26">
            <a:extLst>
              <a:ext uri="{FF2B5EF4-FFF2-40B4-BE49-F238E27FC236}">
                <a16:creationId xmlns:a16="http://schemas.microsoft.com/office/drawing/2014/main" id="{622C5272-922E-90FB-70A5-07D618EBED3F}"/>
              </a:ext>
            </a:extLst>
          </p:cNvPr>
          <p:cNvSpPr txBox="1"/>
          <p:nvPr/>
        </p:nvSpPr>
        <p:spPr>
          <a:xfrm>
            <a:off x="5288173" y="4449317"/>
            <a:ext cx="857983" cy="369332"/>
          </a:xfrm>
          <a:prstGeom prst="rect">
            <a:avLst/>
          </a:prstGeom>
          <a:solidFill>
            <a:schemeClr val="bg1"/>
          </a:solidFill>
          <a:ln>
            <a:noFill/>
          </a:ln>
        </p:spPr>
        <p:txBody>
          <a:bodyPr wrap="square" rtlCol="0">
            <a:spAutoFit/>
          </a:bodyPr>
          <a:lstStyle/>
          <a:p>
            <a:r>
              <a:rPr lang="fr-CH" b="1" dirty="0">
                <a:solidFill>
                  <a:schemeClr val="accent1">
                    <a:lumMod val="50000"/>
                  </a:schemeClr>
                </a:solidFill>
                <a:latin typeface="Arial" panose="020B0604020202020204" pitchFamily="34" charset="0"/>
                <a:ea typeface="+mj-ea"/>
                <a:cs typeface="Arial" panose="020B0604020202020204" pitchFamily="34" charset="0"/>
              </a:rPr>
              <a:t>2023</a:t>
            </a:r>
            <a:endParaRPr lang="fr-CH" b="1" dirty="0">
              <a:ln>
                <a:solidFill>
                  <a:schemeClr val="tx1">
                    <a:lumMod val="50000"/>
                    <a:lumOff val="50000"/>
                  </a:schemeClr>
                </a:solidFill>
              </a:ln>
              <a:solidFill>
                <a:schemeClr val="bg1">
                  <a:lumMod val="85000"/>
                </a:schemeClr>
              </a:solidFill>
              <a:effectLst>
                <a:outerShdw blurRad="38100" dist="38100" dir="2700000" algn="tl">
                  <a:srgbClr val="000000">
                    <a:alpha val="43137"/>
                  </a:srgbClr>
                </a:outerShdw>
              </a:effectLst>
            </a:endParaRPr>
          </a:p>
        </p:txBody>
      </p:sp>
      <p:sp>
        <p:nvSpPr>
          <p:cNvPr id="29" name="ZoneTexte 28">
            <a:extLst>
              <a:ext uri="{FF2B5EF4-FFF2-40B4-BE49-F238E27FC236}">
                <a16:creationId xmlns:a16="http://schemas.microsoft.com/office/drawing/2014/main" id="{AF453FDA-2964-01CD-F543-1413F68CCDCC}"/>
              </a:ext>
            </a:extLst>
          </p:cNvPr>
          <p:cNvSpPr txBox="1"/>
          <p:nvPr/>
        </p:nvSpPr>
        <p:spPr>
          <a:xfrm>
            <a:off x="6132140" y="5201911"/>
            <a:ext cx="4835353" cy="338554"/>
          </a:xfrm>
          <a:prstGeom prst="rect">
            <a:avLst/>
          </a:prstGeom>
          <a:noFill/>
        </p:spPr>
        <p:txBody>
          <a:bodyPr wrap="square" rtlCol="0">
            <a:spAutoFit/>
          </a:bodyPr>
          <a:lstStyle/>
          <a:p>
            <a:r>
              <a:rPr lang="fr-CH" sz="1600" dirty="0">
                <a:latin typeface="Arial" panose="020B0604020202020204" pitchFamily="34" charset="0"/>
                <a:cs typeface="Arial" panose="020B0604020202020204" pitchFamily="34" charset="0"/>
              </a:rPr>
              <a:t>Retour du dossier de l’examen préalable</a:t>
            </a:r>
          </a:p>
        </p:txBody>
      </p:sp>
      <p:sp>
        <p:nvSpPr>
          <p:cNvPr id="31" name="ZoneTexte 30">
            <a:extLst>
              <a:ext uri="{FF2B5EF4-FFF2-40B4-BE49-F238E27FC236}">
                <a16:creationId xmlns:a16="http://schemas.microsoft.com/office/drawing/2014/main" id="{DD38FA30-307B-96AE-D541-4DD8AA783B49}"/>
              </a:ext>
            </a:extLst>
          </p:cNvPr>
          <p:cNvSpPr txBox="1"/>
          <p:nvPr/>
        </p:nvSpPr>
        <p:spPr>
          <a:xfrm>
            <a:off x="5217302" y="3744538"/>
            <a:ext cx="857595" cy="276999"/>
          </a:xfrm>
          <a:prstGeom prst="rect">
            <a:avLst/>
          </a:prstGeom>
          <a:solidFill>
            <a:schemeClr val="bg1"/>
          </a:solidFill>
        </p:spPr>
        <p:txBody>
          <a:bodyPr wrap="square" rtlCol="0">
            <a:spAutoFit/>
          </a:bodyPr>
          <a:lstStyle/>
          <a:p>
            <a:pPr algn="ctr"/>
            <a:r>
              <a:rPr lang="fr-CH" sz="1200" dirty="0"/>
              <a:t>juin</a:t>
            </a:r>
            <a:endParaRPr lang="fr-CH" sz="1800" dirty="0"/>
          </a:p>
        </p:txBody>
      </p:sp>
      <p:sp>
        <p:nvSpPr>
          <p:cNvPr id="32" name="ZoneTexte 31">
            <a:extLst>
              <a:ext uri="{FF2B5EF4-FFF2-40B4-BE49-F238E27FC236}">
                <a16:creationId xmlns:a16="http://schemas.microsoft.com/office/drawing/2014/main" id="{4F2A6CB6-C0E2-5356-EB97-EDA9DDD76CEB}"/>
              </a:ext>
            </a:extLst>
          </p:cNvPr>
          <p:cNvSpPr txBox="1"/>
          <p:nvPr/>
        </p:nvSpPr>
        <p:spPr>
          <a:xfrm>
            <a:off x="5228760" y="4862351"/>
            <a:ext cx="857595" cy="276999"/>
          </a:xfrm>
          <a:prstGeom prst="rect">
            <a:avLst/>
          </a:prstGeom>
          <a:solidFill>
            <a:schemeClr val="bg1"/>
          </a:solidFill>
        </p:spPr>
        <p:txBody>
          <a:bodyPr wrap="square" rtlCol="0">
            <a:spAutoFit/>
          </a:bodyPr>
          <a:lstStyle/>
          <a:p>
            <a:pPr algn="ctr"/>
            <a:r>
              <a:rPr lang="fr-CH" sz="1200" dirty="0"/>
              <a:t>mai</a:t>
            </a:r>
            <a:endParaRPr lang="fr-CH" sz="1800" dirty="0"/>
          </a:p>
        </p:txBody>
      </p:sp>
      <p:sp>
        <p:nvSpPr>
          <p:cNvPr id="35" name="ZoneTexte 34">
            <a:extLst>
              <a:ext uri="{FF2B5EF4-FFF2-40B4-BE49-F238E27FC236}">
                <a16:creationId xmlns:a16="http://schemas.microsoft.com/office/drawing/2014/main" id="{AF475104-6733-4F71-957D-C6F57E0E3875}"/>
              </a:ext>
            </a:extLst>
          </p:cNvPr>
          <p:cNvSpPr txBox="1"/>
          <p:nvPr/>
        </p:nvSpPr>
        <p:spPr>
          <a:xfrm>
            <a:off x="6132140" y="2638143"/>
            <a:ext cx="3600000" cy="338554"/>
          </a:xfrm>
          <a:prstGeom prst="rect">
            <a:avLst/>
          </a:prstGeom>
          <a:noFill/>
        </p:spPr>
        <p:txBody>
          <a:bodyPr wrap="square" rtlCol="0">
            <a:spAutoFit/>
          </a:bodyPr>
          <a:lstStyle/>
          <a:p>
            <a:r>
              <a:rPr lang="fr-CH" sz="1600" dirty="0">
                <a:latin typeface="Arial" panose="020B0604020202020204" pitchFamily="34" charset="0"/>
                <a:cs typeface="Arial" panose="020B0604020202020204" pitchFamily="34" charset="0"/>
              </a:rPr>
              <a:t>Diverses zones réservées cantonales</a:t>
            </a:r>
          </a:p>
        </p:txBody>
      </p:sp>
      <p:sp>
        <p:nvSpPr>
          <p:cNvPr id="36" name="ZoneTexte 35">
            <a:extLst>
              <a:ext uri="{FF2B5EF4-FFF2-40B4-BE49-F238E27FC236}">
                <a16:creationId xmlns:a16="http://schemas.microsoft.com/office/drawing/2014/main" id="{A5AD6DB8-4841-44D0-9493-622D36E59CFC}"/>
              </a:ext>
            </a:extLst>
          </p:cNvPr>
          <p:cNvSpPr txBox="1"/>
          <p:nvPr/>
        </p:nvSpPr>
        <p:spPr>
          <a:xfrm>
            <a:off x="5274157" y="2623155"/>
            <a:ext cx="857983" cy="369332"/>
          </a:xfrm>
          <a:prstGeom prst="rect">
            <a:avLst/>
          </a:prstGeom>
          <a:solidFill>
            <a:schemeClr val="bg1"/>
          </a:solidFill>
          <a:ln>
            <a:noFill/>
          </a:ln>
        </p:spPr>
        <p:txBody>
          <a:bodyPr wrap="square" rtlCol="0">
            <a:spAutoFit/>
          </a:bodyPr>
          <a:lstStyle/>
          <a:p>
            <a:r>
              <a:rPr lang="fr-CH" b="1" dirty="0">
                <a:solidFill>
                  <a:schemeClr val="accent1">
                    <a:lumMod val="50000"/>
                  </a:schemeClr>
                </a:solidFill>
                <a:latin typeface="Arial" panose="020B0604020202020204" pitchFamily="34" charset="0"/>
                <a:ea typeface="+mj-ea"/>
                <a:cs typeface="Arial" panose="020B0604020202020204" pitchFamily="34" charset="0"/>
              </a:rPr>
              <a:t>2018</a:t>
            </a:r>
          </a:p>
        </p:txBody>
      </p:sp>
      <p:sp>
        <p:nvSpPr>
          <p:cNvPr id="37" name="ZoneTexte 36">
            <a:extLst>
              <a:ext uri="{FF2B5EF4-FFF2-40B4-BE49-F238E27FC236}">
                <a16:creationId xmlns:a16="http://schemas.microsoft.com/office/drawing/2014/main" id="{EC30C3D0-59A0-302D-85E0-DDB66B5EEE77}"/>
              </a:ext>
            </a:extLst>
          </p:cNvPr>
          <p:cNvSpPr txBox="1"/>
          <p:nvPr/>
        </p:nvSpPr>
        <p:spPr>
          <a:xfrm>
            <a:off x="5274157" y="4029067"/>
            <a:ext cx="857983" cy="369332"/>
          </a:xfrm>
          <a:prstGeom prst="rect">
            <a:avLst/>
          </a:prstGeom>
          <a:solidFill>
            <a:schemeClr val="bg1"/>
          </a:solidFill>
          <a:ln>
            <a:noFill/>
          </a:ln>
        </p:spPr>
        <p:txBody>
          <a:bodyPr wrap="square" rtlCol="0">
            <a:spAutoFit/>
          </a:bodyPr>
          <a:lstStyle/>
          <a:p>
            <a:r>
              <a:rPr lang="fr-CH" b="1" dirty="0">
                <a:solidFill>
                  <a:schemeClr val="accent1">
                    <a:lumMod val="50000"/>
                  </a:schemeClr>
                </a:solidFill>
                <a:latin typeface="Arial" panose="020B0604020202020204" pitchFamily="34" charset="0"/>
                <a:ea typeface="+mj-ea"/>
                <a:cs typeface="Arial" panose="020B0604020202020204" pitchFamily="34" charset="0"/>
              </a:rPr>
              <a:t>2020</a:t>
            </a:r>
            <a:endParaRPr lang="fr-CH" b="1" dirty="0">
              <a:ln>
                <a:solidFill>
                  <a:schemeClr val="tx1">
                    <a:lumMod val="50000"/>
                    <a:lumOff val="50000"/>
                  </a:schemeClr>
                </a:solidFill>
              </a:ln>
              <a:solidFill>
                <a:schemeClr val="bg1">
                  <a:lumMod val="85000"/>
                </a:schemeClr>
              </a:solidFill>
              <a:effectLst>
                <a:outerShdw blurRad="38100" dist="38100" dir="2700000" algn="tl">
                  <a:srgbClr val="000000">
                    <a:alpha val="43137"/>
                  </a:srgbClr>
                </a:outerShdw>
              </a:effectLst>
            </a:endParaRPr>
          </a:p>
        </p:txBody>
      </p:sp>
      <p:sp>
        <p:nvSpPr>
          <p:cNvPr id="38" name="ZoneTexte 37">
            <a:extLst>
              <a:ext uri="{FF2B5EF4-FFF2-40B4-BE49-F238E27FC236}">
                <a16:creationId xmlns:a16="http://schemas.microsoft.com/office/drawing/2014/main" id="{7E0D617D-806B-1AC4-8140-7867B27C27B2}"/>
              </a:ext>
            </a:extLst>
          </p:cNvPr>
          <p:cNvSpPr txBox="1"/>
          <p:nvPr/>
        </p:nvSpPr>
        <p:spPr>
          <a:xfrm>
            <a:off x="5188010" y="5229512"/>
            <a:ext cx="878167" cy="276999"/>
          </a:xfrm>
          <a:prstGeom prst="rect">
            <a:avLst/>
          </a:prstGeom>
          <a:solidFill>
            <a:schemeClr val="bg1"/>
          </a:solidFill>
        </p:spPr>
        <p:txBody>
          <a:bodyPr wrap="square" rtlCol="0">
            <a:spAutoFit/>
          </a:bodyPr>
          <a:lstStyle/>
          <a:p>
            <a:pPr algn="r"/>
            <a:r>
              <a:rPr lang="fr-CH" sz="1200" dirty="0"/>
              <a:t>décembre</a:t>
            </a:r>
            <a:endParaRPr lang="fr-CH" sz="1800" dirty="0"/>
          </a:p>
        </p:txBody>
      </p:sp>
      <p:sp>
        <p:nvSpPr>
          <p:cNvPr id="39" name="ZoneTexte 38">
            <a:extLst>
              <a:ext uri="{FF2B5EF4-FFF2-40B4-BE49-F238E27FC236}">
                <a16:creationId xmlns:a16="http://schemas.microsoft.com/office/drawing/2014/main" id="{275C2222-88A5-6FD8-D434-57424E11D360}"/>
              </a:ext>
            </a:extLst>
          </p:cNvPr>
          <p:cNvSpPr txBox="1"/>
          <p:nvPr/>
        </p:nvSpPr>
        <p:spPr>
          <a:xfrm>
            <a:off x="5283815" y="5635493"/>
            <a:ext cx="857983" cy="369332"/>
          </a:xfrm>
          <a:prstGeom prst="rect">
            <a:avLst/>
          </a:prstGeom>
          <a:solidFill>
            <a:schemeClr val="bg1"/>
          </a:solidFill>
          <a:ln>
            <a:noFill/>
          </a:ln>
        </p:spPr>
        <p:txBody>
          <a:bodyPr wrap="square" rtlCol="0">
            <a:spAutoFit/>
          </a:bodyPr>
          <a:lstStyle/>
          <a:p>
            <a:r>
              <a:rPr lang="fr-CH" b="1" dirty="0">
                <a:solidFill>
                  <a:schemeClr val="accent1">
                    <a:lumMod val="50000"/>
                  </a:schemeClr>
                </a:solidFill>
                <a:latin typeface="Arial" panose="020B0604020202020204" pitchFamily="34" charset="0"/>
                <a:ea typeface="+mj-ea"/>
                <a:cs typeface="Arial" panose="020B0604020202020204" pitchFamily="34" charset="0"/>
              </a:rPr>
              <a:t>2025</a:t>
            </a:r>
            <a:endParaRPr lang="fr-CH" b="1" dirty="0">
              <a:ln>
                <a:solidFill>
                  <a:schemeClr val="tx1">
                    <a:lumMod val="50000"/>
                    <a:lumOff val="50000"/>
                  </a:schemeClr>
                </a:solidFill>
              </a:ln>
              <a:solidFill>
                <a:schemeClr val="bg1">
                  <a:lumMod val="85000"/>
                </a:schemeClr>
              </a:solidFill>
              <a:effectLst>
                <a:outerShdw blurRad="38100" dist="38100" dir="2700000" algn="tl">
                  <a:srgbClr val="000000">
                    <a:alpha val="43137"/>
                  </a:srgbClr>
                </a:outerShdw>
              </a:effectLst>
            </a:endParaRPr>
          </a:p>
        </p:txBody>
      </p:sp>
      <p:sp>
        <p:nvSpPr>
          <p:cNvPr id="40" name="ZoneTexte 39">
            <a:extLst>
              <a:ext uri="{FF2B5EF4-FFF2-40B4-BE49-F238E27FC236}">
                <a16:creationId xmlns:a16="http://schemas.microsoft.com/office/drawing/2014/main" id="{CF2F99E6-E044-5CC6-1B41-422F2A085B6D}"/>
              </a:ext>
            </a:extLst>
          </p:cNvPr>
          <p:cNvSpPr txBox="1"/>
          <p:nvPr/>
        </p:nvSpPr>
        <p:spPr>
          <a:xfrm>
            <a:off x="5309941" y="6099853"/>
            <a:ext cx="857983" cy="369332"/>
          </a:xfrm>
          <a:prstGeom prst="rect">
            <a:avLst/>
          </a:prstGeom>
          <a:solidFill>
            <a:schemeClr val="bg1"/>
          </a:solidFill>
          <a:ln>
            <a:noFill/>
          </a:ln>
        </p:spPr>
        <p:txBody>
          <a:bodyPr wrap="square" rtlCol="0">
            <a:spAutoFit/>
          </a:bodyPr>
          <a:lstStyle/>
          <a:p>
            <a:r>
              <a:rPr lang="fr-CH" b="1" dirty="0">
                <a:solidFill>
                  <a:schemeClr val="accent1">
                    <a:lumMod val="50000"/>
                  </a:schemeClr>
                </a:solidFill>
                <a:latin typeface="Arial" panose="020B0604020202020204" pitchFamily="34" charset="0"/>
                <a:ea typeface="+mj-ea"/>
                <a:cs typeface="Arial" panose="020B0604020202020204" pitchFamily="34" charset="0"/>
              </a:rPr>
              <a:t>2026</a:t>
            </a:r>
            <a:endParaRPr lang="fr-CH" b="1" dirty="0">
              <a:ln>
                <a:solidFill>
                  <a:schemeClr val="tx1">
                    <a:lumMod val="50000"/>
                    <a:lumOff val="50000"/>
                  </a:schemeClr>
                </a:solidFill>
              </a:ln>
              <a:solidFill>
                <a:schemeClr val="bg1">
                  <a:lumMod val="85000"/>
                </a:schemeClr>
              </a:solidFill>
              <a:effectLst>
                <a:outerShdw blurRad="38100" dist="38100" dir="2700000" algn="tl">
                  <a:srgbClr val="000000">
                    <a:alpha val="43137"/>
                  </a:srgbClr>
                </a:outerShdw>
              </a:effectLst>
            </a:endParaRPr>
          </a:p>
        </p:txBody>
      </p:sp>
      <p:sp>
        <p:nvSpPr>
          <p:cNvPr id="41" name="ZoneTexte 40">
            <a:extLst>
              <a:ext uri="{FF2B5EF4-FFF2-40B4-BE49-F238E27FC236}">
                <a16:creationId xmlns:a16="http://schemas.microsoft.com/office/drawing/2014/main" id="{78AF641B-28C0-A559-75C3-E4888BE2E679}"/>
              </a:ext>
            </a:extLst>
          </p:cNvPr>
          <p:cNvSpPr txBox="1"/>
          <p:nvPr/>
        </p:nvSpPr>
        <p:spPr>
          <a:xfrm>
            <a:off x="6132140" y="6104674"/>
            <a:ext cx="4835353" cy="338554"/>
          </a:xfrm>
          <a:prstGeom prst="rect">
            <a:avLst/>
          </a:prstGeom>
          <a:noFill/>
        </p:spPr>
        <p:txBody>
          <a:bodyPr wrap="square" rtlCol="0">
            <a:spAutoFit/>
          </a:bodyPr>
          <a:lstStyle/>
          <a:p>
            <a:r>
              <a:rPr lang="fr-CH" sz="1600" dirty="0">
                <a:latin typeface="Arial" panose="020B0604020202020204" pitchFamily="34" charset="0"/>
                <a:cs typeface="Arial" panose="020B0604020202020204" pitchFamily="34" charset="0"/>
              </a:rPr>
              <a:t>Mise à l’enquête publique du </a:t>
            </a:r>
            <a:r>
              <a:rPr lang="fr-CH" sz="1600" dirty="0" err="1">
                <a:latin typeface="Arial" panose="020B0604020202020204" pitchFamily="34" charset="0"/>
                <a:cs typeface="Arial" panose="020B0604020202020204" pitchFamily="34" charset="0"/>
              </a:rPr>
              <a:t>PACom</a:t>
            </a:r>
            <a:endParaRPr lang="fr-CH" sz="1600" dirty="0">
              <a:latin typeface="Arial" panose="020B0604020202020204" pitchFamily="34" charset="0"/>
              <a:cs typeface="Arial" panose="020B0604020202020204" pitchFamily="34" charset="0"/>
            </a:endParaRPr>
          </a:p>
        </p:txBody>
      </p:sp>
      <p:sp>
        <p:nvSpPr>
          <p:cNvPr id="2" name="ZoneTexte 1">
            <a:extLst>
              <a:ext uri="{FF2B5EF4-FFF2-40B4-BE49-F238E27FC236}">
                <a16:creationId xmlns:a16="http://schemas.microsoft.com/office/drawing/2014/main" id="{189C84DE-7B06-69F4-9CE0-E495783172E0}"/>
              </a:ext>
            </a:extLst>
          </p:cNvPr>
          <p:cNvSpPr txBox="1"/>
          <p:nvPr/>
        </p:nvSpPr>
        <p:spPr>
          <a:xfrm>
            <a:off x="6132140" y="5648472"/>
            <a:ext cx="4835353" cy="338554"/>
          </a:xfrm>
          <a:prstGeom prst="rect">
            <a:avLst/>
          </a:prstGeom>
          <a:noFill/>
        </p:spPr>
        <p:txBody>
          <a:bodyPr wrap="square" rtlCol="0">
            <a:spAutoFit/>
          </a:bodyPr>
          <a:lstStyle/>
          <a:p>
            <a:r>
              <a:rPr lang="fr-CH" sz="1600" dirty="0">
                <a:latin typeface="Arial" panose="020B0604020202020204" pitchFamily="34" charset="0"/>
                <a:cs typeface="Arial" panose="020B0604020202020204" pitchFamily="34" charset="0"/>
              </a:rPr>
              <a:t>Examen complémentaire</a:t>
            </a:r>
          </a:p>
        </p:txBody>
      </p:sp>
    </p:spTree>
    <p:extLst>
      <p:ext uri="{BB962C8B-B14F-4D97-AF65-F5344CB8AC3E}">
        <p14:creationId xmlns:p14="http://schemas.microsoft.com/office/powerpoint/2010/main" val="2033336590"/>
      </p:ext>
    </p:extLst>
  </p:cSld>
  <p:clrMapOvr>
    <a:masterClrMapping/>
  </p:clrMapOvr>
  <p:transition spd="slow">
    <p:push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B694A5C-4E6D-A878-2937-98244D7C09D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sp>
        <p:nvSpPr>
          <p:cNvPr id="4" name="Espace réservé du contenu 3">
            <a:extLst>
              <a:ext uri="{FF2B5EF4-FFF2-40B4-BE49-F238E27FC236}">
                <a16:creationId xmlns:a16="http://schemas.microsoft.com/office/drawing/2014/main" id="{1270D487-241F-BEB2-7665-D69251D3606A}"/>
              </a:ext>
            </a:extLst>
          </p:cNvPr>
          <p:cNvSpPr>
            <a:spLocks noGrp="1"/>
          </p:cNvSpPr>
          <p:nvPr>
            <p:ph idx="1"/>
          </p:nvPr>
        </p:nvSpPr>
        <p:spPr>
          <a:xfrm>
            <a:off x="663385" y="1319785"/>
            <a:ext cx="4992697" cy="3073280"/>
          </a:xfrm>
        </p:spPr>
        <p:txBody>
          <a:bodyPr>
            <a:normAutofit/>
          </a:bodyPr>
          <a:lstStyle/>
          <a:p>
            <a:pPr marL="0" indent="0">
              <a:buNone/>
            </a:pPr>
            <a:r>
              <a:rPr lang="fr-FR" sz="1800" b="1" dirty="0">
                <a:latin typeface="Arial" panose="020B0604020202020204" pitchFamily="34" charset="0"/>
                <a:cs typeface="Arial" panose="020B0604020202020204" pitchFamily="34" charset="0"/>
              </a:rPr>
              <a:t>Art.1 a bis</a:t>
            </a:r>
            <a:r>
              <a:rPr lang="fr-FR" sz="1800" dirty="0">
                <a:latin typeface="Arial" panose="020B0604020202020204" pitchFamily="34" charset="0"/>
                <a:cs typeface="Arial" panose="020B0604020202020204" pitchFamily="34" charset="0"/>
              </a:rPr>
              <a:t> : Orienter le développement de l’urbanisation vers l’intérieur du milieu bâti, en maintenant une qualité de l’habitat appropriée.</a:t>
            </a:r>
          </a:p>
          <a:p>
            <a:pPr marL="0" indent="0">
              <a:buNone/>
            </a:pPr>
            <a:endParaRPr lang="fr-FR" sz="1800" b="1" dirty="0">
              <a:latin typeface="Arial" panose="020B0604020202020204" pitchFamily="34" charset="0"/>
              <a:cs typeface="Arial" panose="020B0604020202020204" pitchFamily="34" charset="0"/>
            </a:endParaRPr>
          </a:p>
          <a:p>
            <a:pPr marL="0" indent="0">
              <a:buNone/>
            </a:pPr>
            <a:r>
              <a:rPr lang="fr-FR" sz="1800" b="1" dirty="0">
                <a:latin typeface="Arial" panose="020B0604020202020204" pitchFamily="34" charset="0"/>
                <a:cs typeface="Arial" panose="020B0604020202020204" pitchFamily="34" charset="0"/>
              </a:rPr>
              <a:t>Art. 15 al 1 </a:t>
            </a:r>
            <a:r>
              <a:rPr lang="fr-FR" sz="1800" dirty="0">
                <a:latin typeface="Arial" panose="020B0604020202020204" pitchFamily="34" charset="0"/>
                <a:cs typeface="Arial" panose="020B0604020202020204" pitchFamily="34" charset="0"/>
              </a:rPr>
              <a:t>: Les zones à bâtir sont définies de telle manière qu'elles répondent aux besoins prévisibles pour les quinze années suivantes.</a:t>
            </a:r>
          </a:p>
          <a:p>
            <a:pPr marL="0" indent="0">
              <a:buNone/>
            </a:pPr>
            <a:endParaRPr lang="fr-FR" sz="1800" b="1" dirty="0">
              <a:latin typeface="Arial" panose="020B0604020202020204" pitchFamily="34" charset="0"/>
              <a:cs typeface="Arial" panose="020B0604020202020204" pitchFamily="34" charset="0"/>
            </a:endParaRPr>
          </a:p>
          <a:p>
            <a:pPr marL="0" indent="0">
              <a:buNone/>
            </a:pPr>
            <a:r>
              <a:rPr lang="fr-FR" sz="1800" b="1" dirty="0">
                <a:latin typeface="Arial" panose="020B0604020202020204" pitchFamily="34" charset="0"/>
                <a:cs typeface="Arial" panose="020B0604020202020204" pitchFamily="34" charset="0"/>
              </a:rPr>
              <a:t>Art. 15 al 2 </a:t>
            </a:r>
            <a:r>
              <a:rPr lang="fr-FR" sz="1800" dirty="0">
                <a:latin typeface="Arial" panose="020B0604020202020204" pitchFamily="34" charset="0"/>
                <a:cs typeface="Arial" panose="020B0604020202020204" pitchFamily="34" charset="0"/>
              </a:rPr>
              <a:t>: Les zones à bâtir surdimensionnées doivent être réduites</a:t>
            </a:r>
            <a:endParaRPr lang="fr-CH" sz="1800" dirty="0">
              <a:latin typeface="Arial" panose="020B0604020202020204" pitchFamily="34" charset="0"/>
              <a:cs typeface="Arial" panose="020B0604020202020204" pitchFamily="34" charset="0"/>
            </a:endParaRPr>
          </a:p>
        </p:txBody>
      </p:sp>
      <p:sp>
        <p:nvSpPr>
          <p:cNvPr id="7" name="Titre 1">
            <a:extLst>
              <a:ext uri="{FF2B5EF4-FFF2-40B4-BE49-F238E27FC236}">
                <a16:creationId xmlns:a16="http://schemas.microsoft.com/office/drawing/2014/main" id="{8E78D0B8-FE02-CBE3-024E-7991BD54D67C}"/>
              </a:ext>
            </a:extLst>
          </p:cNvPr>
          <p:cNvSpPr>
            <a:spLocks noGrp="1"/>
          </p:cNvSpPr>
          <p:nvPr>
            <p:ph type="title"/>
          </p:nvPr>
        </p:nvSpPr>
        <p:spPr>
          <a:xfrm>
            <a:off x="663384" y="365126"/>
            <a:ext cx="10187495" cy="879326"/>
          </a:xfrm>
        </p:spPr>
        <p:txBody>
          <a:bodyPr>
            <a:normAutofit/>
          </a:bodyPr>
          <a:lstStyle/>
          <a:p>
            <a:r>
              <a:rPr lang="fr-CH" sz="3200" b="1" dirty="0">
                <a:latin typeface="Arial" panose="020B0604020202020204" pitchFamily="34" charset="0"/>
                <a:cs typeface="Arial" panose="020B0604020202020204" pitchFamily="34" charset="0"/>
              </a:rPr>
              <a:t>2 – Contexte de planification </a:t>
            </a:r>
            <a:r>
              <a:rPr lang="fr-CH" sz="2400" dirty="0">
                <a:solidFill>
                  <a:schemeClr val="accent1">
                    <a:lumMod val="50000"/>
                  </a:schemeClr>
                </a:solidFill>
                <a:latin typeface="Arial" panose="020B0604020202020204" pitchFamily="34" charset="0"/>
                <a:cs typeface="Arial" panose="020B0604020202020204" pitchFamily="34" charset="0"/>
              </a:rPr>
              <a:t>LAT</a:t>
            </a:r>
          </a:p>
        </p:txBody>
      </p:sp>
      <p:pic>
        <p:nvPicPr>
          <p:cNvPr id="1026" name="Picture 2">
            <a:extLst>
              <a:ext uri="{FF2B5EF4-FFF2-40B4-BE49-F238E27FC236}">
                <a16:creationId xmlns:a16="http://schemas.microsoft.com/office/drawing/2014/main" id="{C9ACA412-1B2B-01B8-B9C5-57F039BB83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8263" y="1364561"/>
            <a:ext cx="5778075" cy="3848198"/>
          </a:xfrm>
          <a:prstGeom prst="rect">
            <a:avLst/>
          </a:prstGeom>
          <a:noFill/>
          <a:extLst>
            <a:ext uri="{909E8E84-426E-40DD-AFC4-6F175D3DCCD1}">
              <a14:hiddenFill xmlns:a14="http://schemas.microsoft.com/office/drawing/2010/main">
                <a:solidFill>
                  <a:srgbClr val="FFFFFF"/>
                </a:solidFill>
              </a14:hiddenFill>
            </a:ext>
          </a:extLst>
        </p:spPr>
      </p:pic>
      <p:sp>
        <p:nvSpPr>
          <p:cNvPr id="8" name="Foliennummernplatzhalter 5">
            <a:extLst>
              <a:ext uri="{FF2B5EF4-FFF2-40B4-BE49-F238E27FC236}">
                <a16:creationId xmlns:a16="http://schemas.microsoft.com/office/drawing/2014/main" id="{BDE9052B-68A7-14E1-9957-B7CD3A3E418E}"/>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17N028 – Version 001 – Page n°</a:t>
            </a:r>
            <a:fld id="{634DCF49-7B02-41CE-8049-B82577C2B130}" type="slidenum">
              <a:rPr lang="de-DE" sz="700" smtClean="0">
                <a:solidFill>
                  <a:schemeClr val="tx1"/>
                </a:solidFill>
                <a:latin typeface="Arial" pitchFamily="34" charset="0"/>
                <a:cs typeface="Arial" pitchFamily="34" charset="0"/>
              </a:rPr>
              <a:pPr algn="ctr">
                <a:defRPr/>
              </a:pPr>
              <a:t>5</a:t>
            </a:fld>
            <a:endParaRPr lang="de-DE" sz="700" dirty="0">
              <a:solidFill>
                <a:schemeClr val="tx1"/>
              </a:solidFill>
              <a:latin typeface="Arial" pitchFamily="34" charset="0"/>
              <a:cs typeface="Arial" pitchFamily="34" charset="0"/>
            </a:endParaRPr>
          </a:p>
        </p:txBody>
      </p:sp>
      <p:pic>
        <p:nvPicPr>
          <p:cNvPr id="10" name="Picture 2">
            <a:extLst>
              <a:ext uri="{FF2B5EF4-FFF2-40B4-BE49-F238E27FC236}">
                <a16:creationId xmlns:a16="http://schemas.microsoft.com/office/drawing/2014/main" id="{971493DC-7783-C44A-0A49-E7A2FAFCAF1B}"/>
              </a:ext>
            </a:extLst>
          </p:cNvPr>
          <p:cNvPicPr>
            <a:picLocks noChangeAspect="1" noChangeArrowheads="1"/>
          </p:cNvPicPr>
          <p:nvPr/>
        </p:nvPicPr>
        <p:blipFill>
          <a:blip r:embed="rId4"/>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C7B0CBF2-C7A5-B173-DEA6-475459F6C3A2}"/>
              </a:ext>
            </a:extLst>
          </p:cNvPr>
          <p:cNvPicPr>
            <a:picLocks noChangeAspect="1"/>
          </p:cNvPicPr>
          <p:nvPr/>
        </p:nvPicPr>
        <p:blipFill>
          <a:blip r:embed="rId5"/>
          <a:stretch>
            <a:fillRect/>
          </a:stretch>
        </p:blipFill>
        <p:spPr>
          <a:xfrm>
            <a:off x="1103048" y="6351588"/>
            <a:ext cx="1704519" cy="216000"/>
          </a:xfrm>
          <a:prstGeom prst="rect">
            <a:avLst/>
          </a:prstGeom>
        </p:spPr>
      </p:pic>
      <p:pic>
        <p:nvPicPr>
          <p:cNvPr id="1028" name="Picture 4" descr="Élections et votations - Etagnières">
            <a:extLst>
              <a:ext uri="{FF2B5EF4-FFF2-40B4-BE49-F238E27FC236}">
                <a16:creationId xmlns:a16="http://schemas.microsoft.com/office/drawing/2014/main" id="{8D2D1ABB-17F0-BEAB-BD88-48A65A78E08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1848" y="4687330"/>
            <a:ext cx="1032137" cy="1424088"/>
          </a:xfrm>
          <a:prstGeom prst="rect">
            <a:avLst/>
          </a:prstGeom>
          <a:noFill/>
          <a:extLst>
            <a:ext uri="{909E8E84-426E-40DD-AFC4-6F175D3DCCD1}">
              <a14:hiddenFill xmlns:a14="http://schemas.microsoft.com/office/drawing/2010/main">
                <a:solidFill>
                  <a:srgbClr val="FFFFFF"/>
                </a:solidFill>
              </a14:hiddenFill>
            </a:ext>
          </a:extLst>
        </p:spPr>
      </p:pic>
      <p:sp>
        <p:nvSpPr>
          <p:cNvPr id="16" name="Espace réservé du contenu 3">
            <a:extLst>
              <a:ext uri="{FF2B5EF4-FFF2-40B4-BE49-F238E27FC236}">
                <a16:creationId xmlns:a16="http://schemas.microsoft.com/office/drawing/2014/main" id="{0C39C7E2-6464-2FE3-9D89-9AD4D7A35064}"/>
              </a:ext>
            </a:extLst>
          </p:cNvPr>
          <p:cNvSpPr txBox="1">
            <a:spLocks/>
          </p:cNvSpPr>
          <p:nvPr/>
        </p:nvSpPr>
        <p:spPr>
          <a:xfrm>
            <a:off x="1872448" y="4938599"/>
            <a:ext cx="4992697" cy="10343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fr-FR" sz="1600" b="1" dirty="0">
                <a:solidFill>
                  <a:schemeClr val="accent1">
                    <a:lumMod val="50000"/>
                  </a:schemeClr>
                </a:solidFill>
                <a:latin typeface="Arial" panose="020B0604020202020204" pitchFamily="34" charset="0"/>
                <a:cs typeface="Arial" panose="020B0604020202020204" pitchFamily="34" charset="0"/>
              </a:rPr>
              <a:t>Résultat votation 3 mars 2013</a:t>
            </a:r>
          </a:p>
          <a:p>
            <a:pPr marL="0" indent="0">
              <a:buFont typeface="Arial" panose="020B0604020202020204" pitchFamily="34" charset="0"/>
              <a:buNone/>
            </a:pPr>
            <a:r>
              <a:rPr lang="fr-FR" sz="1600" dirty="0">
                <a:solidFill>
                  <a:schemeClr val="accent1">
                    <a:lumMod val="50000"/>
                  </a:schemeClr>
                </a:solidFill>
                <a:latin typeface="Arial" panose="020B0604020202020204" pitchFamily="34" charset="0"/>
                <a:cs typeface="Arial" panose="020B0604020202020204" pitchFamily="34" charset="0"/>
              </a:rPr>
              <a:t>Révision de la LAT</a:t>
            </a:r>
          </a:p>
          <a:p>
            <a:pPr marL="0" indent="0">
              <a:buFont typeface="Arial" panose="020B0604020202020204" pitchFamily="34" charset="0"/>
              <a:buNone/>
            </a:pPr>
            <a:r>
              <a:rPr lang="fr-FR" sz="1600" b="1" dirty="0">
                <a:solidFill>
                  <a:schemeClr val="accent1">
                    <a:lumMod val="50000"/>
                  </a:schemeClr>
                </a:solidFill>
                <a:latin typeface="Arial" panose="020B0604020202020204" pitchFamily="34" charset="0"/>
                <a:cs typeface="Arial" panose="020B0604020202020204" pitchFamily="34" charset="0"/>
              </a:rPr>
              <a:t>Le Lieu: </a:t>
            </a:r>
            <a:r>
              <a:rPr lang="fr-FR" sz="1600" dirty="0">
                <a:solidFill>
                  <a:schemeClr val="accent1">
                    <a:lumMod val="50000"/>
                  </a:schemeClr>
                </a:solidFill>
                <a:latin typeface="Arial" panose="020B0604020202020204" pitchFamily="34" charset="0"/>
                <a:cs typeface="Arial" panose="020B0604020202020204" pitchFamily="34" charset="0"/>
              </a:rPr>
              <a:t>Oui 50.5 % / Non 49.5 %</a:t>
            </a:r>
            <a:r>
              <a:rPr lang="fr-FR" sz="1600" b="1" dirty="0">
                <a:solidFill>
                  <a:schemeClr val="accent1">
                    <a:lumMod val="50000"/>
                  </a:schemeClr>
                </a:solidFill>
                <a:latin typeface="Arial" panose="020B0604020202020204" pitchFamily="34" charset="0"/>
                <a:cs typeface="Arial" panose="020B0604020202020204" pitchFamily="34" charset="0"/>
              </a:rPr>
              <a:t> </a:t>
            </a:r>
            <a:endParaRPr lang="fr-CH" sz="1600" dirty="0">
              <a:solidFill>
                <a:schemeClr val="accent1">
                  <a:lumMod val="50000"/>
                </a:schemeClr>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588FCF1D-ACA4-1ED0-A86E-AF8851A8C6BF}"/>
              </a:ext>
            </a:extLst>
          </p:cNvPr>
          <p:cNvSpPr/>
          <p:nvPr/>
        </p:nvSpPr>
        <p:spPr>
          <a:xfrm>
            <a:off x="663385" y="4513174"/>
            <a:ext cx="6397291" cy="1688964"/>
          </a:xfrm>
          <a:prstGeom prst="rect">
            <a:avLst/>
          </a:prstGeom>
          <a:noFill/>
          <a:ln>
            <a:solidFill>
              <a:schemeClr val="accent1">
                <a:lumMod val="5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86974682"/>
      </p:ext>
    </p:extLst>
  </p:cSld>
  <p:clrMapOvr>
    <a:masterClrMapping/>
  </p:clrMapOvr>
  <p:transition spd="slow">
    <p:push dir="d"/>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B694A5C-4E6D-A878-2937-98244D7C09D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sp>
        <p:nvSpPr>
          <p:cNvPr id="7" name="Titre 1">
            <a:extLst>
              <a:ext uri="{FF2B5EF4-FFF2-40B4-BE49-F238E27FC236}">
                <a16:creationId xmlns:a16="http://schemas.microsoft.com/office/drawing/2014/main" id="{8E78D0B8-FE02-CBE3-024E-7991BD54D67C}"/>
              </a:ext>
            </a:extLst>
          </p:cNvPr>
          <p:cNvSpPr>
            <a:spLocks noGrp="1"/>
          </p:cNvSpPr>
          <p:nvPr>
            <p:ph type="title"/>
          </p:nvPr>
        </p:nvSpPr>
        <p:spPr>
          <a:xfrm>
            <a:off x="663385" y="365126"/>
            <a:ext cx="9800522" cy="879326"/>
          </a:xfrm>
        </p:spPr>
        <p:txBody>
          <a:bodyPr>
            <a:normAutofit/>
          </a:bodyPr>
          <a:lstStyle/>
          <a:p>
            <a:r>
              <a:rPr lang="fr-CH" sz="3200" b="1" dirty="0">
                <a:latin typeface="Arial" panose="020B0604020202020204" pitchFamily="34" charset="0"/>
                <a:cs typeface="Arial" panose="020B0604020202020204" pitchFamily="34" charset="0"/>
              </a:rPr>
              <a:t>2 – Contexte de planification </a:t>
            </a:r>
            <a:r>
              <a:rPr lang="fr-CH" sz="2400" dirty="0" err="1">
                <a:solidFill>
                  <a:schemeClr val="accent1">
                    <a:lumMod val="50000"/>
                  </a:schemeClr>
                </a:solidFill>
                <a:latin typeface="Arial" panose="020B0604020202020204" pitchFamily="34" charset="0"/>
                <a:cs typeface="Arial" panose="020B0604020202020204" pitchFamily="34" charset="0"/>
              </a:rPr>
              <a:t>PDCn</a:t>
            </a:r>
            <a:r>
              <a:rPr lang="fr-CH" sz="2400" dirty="0">
                <a:solidFill>
                  <a:schemeClr val="accent1">
                    <a:lumMod val="50000"/>
                  </a:schemeClr>
                </a:solidFill>
                <a:latin typeface="Arial" panose="020B0604020202020204" pitchFamily="34" charset="0"/>
                <a:cs typeface="Arial" panose="020B0604020202020204" pitchFamily="34" charset="0"/>
              </a:rPr>
              <a:t>– mesure A11</a:t>
            </a:r>
          </a:p>
        </p:txBody>
      </p:sp>
      <p:sp>
        <p:nvSpPr>
          <p:cNvPr id="8" name="Foliennummernplatzhalter 5">
            <a:extLst>
              <a:ext uri="{FF2B5EF4-FFF2-40B4-BE49-F238E27FC236}">
                <a16:creationId xmlns:a16="http://schemas.microsoft.com/office/drawing/2014/main" id="{BDE9052B-68A7-14E1-9957-B7CD3A3E418E}"/>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17N028 – Version 001 – Page n°</a:t>
            </a:r>
            <a:fld id="{634DCF49-7B02-41CE-8049-B82577C2B130}" type="slidenum">
              <a:rPr lang="de-DE" sz="700" smtClean="0">
                <a:solidFill>
                  <a:schemeClr val="tx1"/>
                </a:solidFill>
                <a:latin typeface="Arial" pitchFamily="34" charset="0"/>
                <a:cs typeface="Arial" pitchFamily="34" charset="0"/>
              </a:rPr>
              <a:pPr algn="ctr">
                <a:defRPr/>
              </a:pPr>
              <a:t>6</a:t>
            </a:fld>
            <a:endParaRPr lang="de-DE" sz="700" dirty="0">
              <a:solidFill>
                <a:schemeClr val="tx1"/>
              </a:solidFill>
              <a:latin typeface="Arial" pitchFamily="34" charset="0"/>
              <a:cs typeface="Arial" pitchFamily="34" charset="0"/>
            </a:endParaRPr>
          </a:p>
        </p:txBody>
      </p:sp>
      <p:pic>
        <p:nvPicPr>
          <p:cNvPr id="10" name="Picture 2">
            <a:extLst>
              <a:ext uri="{FF2B5EF4-FFF2-40B4-BE49-F238E27FC236}">
                <a16:creationId xmlns:a16="http://schemas.microsoft.com/office/drawing/2014/main" id="{971493DC-7783-C44A-0A49-E7A2FAFCAF1B}"/>
              </a:ext>
            </a:extLst>
          </p:cNvPr>
          <p:cNvPicPr>
            <a:picLocks noChangeAspect="1" noChangeArrowheads="1"/>
          </p:cNvPicPr>
          <p:nvPr/>
        </p:nvPicPr>
        <p:blipFill>
          <a:blip r:embed="rId4"/>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C7B0CBF2-C7A5-B173-DEA6-475459F6C3A2}"/>
              </a:ext>
            </a:extLst>
          </p:cNvPr>
          <p:cNvPicPr>
            <a:picLocks noChangeAspect="1"/>
          </p:cNvPicPr>
          <p:nvPr/>
        </p:nvPicPr>
        <p:blipFill>
          <a:blip r:embed="rId5"/>
          <a:stretch>
            <a:fillRect/>
          </a:stretch>
        </p:blipFill>
        <p:spPr>
          <a:xfrm>
            <a:off x="1103048" y="6351588"/>
            <a:ext cx="1704519" cy="216000"/>
          </a:xfrm>
          <a:prstGeom prst="rect">
            <a:avLst/>
          </a:prstGeom>
        </p:spPr>
      </p:pic>
      <p:pic>
        <p:nvPicPr>
          <p:cNvPr id="6" name="Image 5">
            <a:extLst>
              <a:ext uri="{FF2B5EF4-FFF2-40B4-BE49-F238E27FC236}">
                <a16:creationId xmlns:a16="http://schemas.microsoft.com/office/drawing/2014/main" id="{C13CF736-57EF-5CDD-33EC-7E516BFBAB84}"/>
              </a:ext>
            </a:extLst>
          </p:cNvPr>
          <p:cNvPicPr>
            <a:picLocks noChangeAspect="1"/>
          </p:cNvPicPr>
          <p:nvPr/>
        </p:nvPicPr>
        <p:blipFill rotWithShape="1">
          <a:blip r:embed="rId6"/>
          <a:srcRect l="1320"/>
          <a:stretch/>
        </p:blipFill>
        <p:spPr>
          <a:xfrm>
            <a:off x="5489229" y="1047757"/>
            <a:ext cx="6377550" cy="5351077"/>
          </a:xfrm>
          <a:prstGeom prst="rect">
            <a:avLst/>
          </a:prstGeom>
        </p:spPr>
      </p:pic>
      <p:sp>
        <p:nvSpPr>
          <p:cNvPr id="9" name="Espace réservé du contenu 3">
            <a:extLst>
              <a:ext uri="{FF2B5EF4-FFF2-40B4-BE49-F238E27FC236}">
                <a16:creationId xmlns:a16="http://schemas.microsoft.com/office/drawing/2014/main" id="{4820EE97-17B4-A814-D3E3-68D088C3ADD2}"/>
              </a:ext>
            </a:extLst>
          </p:cNvPr>
          <p:cNvSpPr>
            <a:spLocks noGrp="1"/>
          </p:cNvSpPr>
          <p:nvPr>
            <p:ph idx="1"/>
          </p:nvPr>
        </p:nvSpPr>
        <p:spPr>
          <a:xfrm>
            <a:off x="663385" y="1319784"/>
            <a:ext cx="4992697" cy="4857797"/>
          </a:xfrm>
        </p:spPr>
        <p:txBody>
          <a:bodyPr>
            <a:normAutofit/>
          </a:bodyPr>
          <a:lstStyle/>
          <a:p>
            <a:pPr algn="just"/>
            <a:r>
              <a:rPr lang="fr-FR" sz="1800" dirty="0">
                <a:latin typeface="Arial" panose="020B0604020202020204" pitchFamily="34" charset="0"/>
                <a:cs typeface="Arial" panose="020B0604020202020204" pitchFamily="34" charset="0"/>
              </a:rPr>
              <a:t>Les </a:t>
            </a:r>
            <a:r>
              <a:rPr lang="fr-FR" sz="1800" dirty="0" err="1">
                <a:latin typeface="Arial" panose="020B0604020202020204" pitchFamily="34" charset="0"/>
                <a:cs typeface="Arial" panose="020B0604020202020204" pitchFamily="34" charset="0"/>
              </a:rPr>
              <a:t>PACom</a:t>
            </a:r>
            <a:r>
              <a:rPr lang="fr-FR" sz="1800" dirty="0">
                <a:latin typeface="Arial" panose="020B0604020202020204" pitchFamily="34" charset="0"/>
                <a:cs typeface="Arial" panose="020B0604020202020204" pitchFamily="34" charset="0"/>
              </a:rPr>
              <a:t> doivent être révisés et uniformisés</a:t>
            </a:r>
          </a:p>
          <a:p>
            <a:pPr algn="just"/>
            <a:endParaRPr lang="fr-FR" sz="1800" dirty="0">
              <a:latin typeface="Arial" panose="020B0604020202020204" pitchFamily="34" charset="0"/>
              <a:cs typeface="Arial" panose="020B0604020202020204" pitchFamily="34" charset="0"/>
            </a:endParaRPr>
          </a:p>
          <a:p>
            <a:pPr algn="just"/>
            <a:r>
              <a:rPr lang="fr-FR" sz="1800" dirty="0">
                <a:latin typeface="Arial" panose="020B0604020202020204" pitchFamily="34" charset="0"/>
                <a:cs typeface="Arial" panose="020B0604020202020204" pitchFamily="34" charset="0"/>
              </a:rPr>
              <a:t>Redimensionnement de la zone à bâtir d’habitation et mixte</a:t>
            </a:r>
          </a:p>
          <a:p>
            <a:pPr algn="just"/>
            <a:endParaRPr lang="fr-FR" sz="1800" dirty="0">
              <a:latin typeface="Arial" panose="020B0604020202020204" pitchFamily="34" charset="0"/>
              <a:cs typeface="Arial" panose="020B0604020202020204" pitchFamily="34" charset="0"/>
            </a:endParaRPr>
          </a:p>
          <a:p>
            <a:pPr algn="just"/>
            <a:r>
              <a:rPr lang="fr-FR" sz="1800" dirty="0">
                <a:latin typeface="Arial" panose="020B0604020202020204" pitchFamily="34" charset="0"/>
                <a:cs typeface="Arial" panose="020B0604020202020204" pitchFamily="34" charset="0"/>
              </a:rPr>
              <a:t>Développement de la zone à bâtir de 0.75 % (hors centre) par année jusqu’en 2036</a:t>
            </a:r>
          </a:p>
          <a:p>
            <a:pPr algn="just"/>
            <a:endParaRPr lang="fr-FR" sz="1800" dirty="0">
              <a:latin typeface="Arial" panose="020B0604020202020204" pitchFamily="34" charset="0"/>
              <a:cs typeface="Arial" panose="020B0604020202020204" pitchFamily="34" charset="0"/>
            </a:endParaRPr>
          </a:p>
          <a:p>
            <a:pPr algn="just"/>
            <a:r>
              <a:rPr lang="fr-FR" sz="1800" dirty="0">
                <a:latin typeface="Arial" panose="020B0604020202020204" pitchFamily="34" charset="0"/>
                <a:cs typeface="Arial" panose="020B0604020202020204" pitchFamily="34" charset="0"/>
              </a:rPr>
              <a:t>Point de départ = population communale au 31.12.2015</a:t>
            </a:r>
          </a:p>
          <a:p>
            <a:endParaRPr lang="fr-FR" sz="1800" dirty="0">
              <a:latin typeface="Arial" panose="020B0604020202020204" pitchFamily="34" charset="0"/>
              <a:cs typeface="Arial" panose="020B0604020202020204" pitchFamily="34" charset="0"/>
            </a:endParaRPr>
          </a:p>
          <a:p>
            <a:r>
              <a:rPr lang="fr-FR" sz="1800" dirty="0">
                <a:latin typeface="Arial" panose="020B0604020202020204" pitchFamily="34" charset="0"/>
                <a:cs typeface="Arial" panose="020B0604020202020204" pitchFamily="34" charset="0"/>
              </a:rPr>
              <a:t>Situation de la commune selon mesure A11 avant révision </a:t>
            </a:r>
            <a:r>
              <a:rPr lang="fr-FR" sz="1800" b="1" dirty="0">
                <a:latin typeface="Arial" panose="020B0604020202020204" pitchFamily="34" charset="0"/>
                <a:cs typeface="Arial" panose="020B0604020202020204" pitchFamily="34" charset="0"/>
              </a:rPr>
              <a:t>: la zone à bâtir est surdimensionnée à plus de 80 % </a:t>
            </a:r>
          </a:p>
          <a:p>
            <a:endParaRPr lang="fr-FR"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6400998"/>
      </p:ext>
    </p:extLst>
  </p:cSld>
  <p:clrMapOvr>
    <a:masterClrMapping/>
  </p:clrMapOvr>
  <p:transition spd="slow">
    <p:push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B694A5C-4E6D-A878-2937-98244D7C09D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sp>
        <p:nvSpPr>
          <p:cNvPr id="8" name="Foliennummernplatzhalter 5">
            <a:extLst>
              <a:ext uri="{FF2B5EF4-FFF2-40B4-BE49-F238E27FC236}">
                <a16:creationId xmlns:a16="http://schemas.microsoft.com/office/drawing/2014/main" id="{BDE9052B-68A7-14E1-9957-B7CD3A3E418E}"/>
              </a:ext>
            </a:extLst>
          </p:cNvPr>
          <p:cNvSpPr txBox="1">
            <a:spLocks/>
          </p:cNvSpPr>
          <p:nvPr/>
        </p:nvSpPr>
        <p:spPr>
          <a:xfrm>
            <a:off x="9818688" y="6423390"/>
            <a:ext cx="2373312" cy="231775"/>
          </a:xfrm>
          <a:prstGeom prst="rect">
            <a:avLst/>
          </a:prstGeom>
        </p:spPr>
        <p:txBody>
          <a:bodyPr anchor="ctr"/>
          <a:lstStyle>
            <a:defPPr>
              <a:defRPr lang="de-DE"/>
            </a:defPPr>
            <a:lvl1pPr algn="r" defTabSz="457200" rtl="0" fontAlgn="base">
              <a:spcBef>
                <a:spcPct val="0"/>
              </a:spcBef>
              <a:spcAft>
                <a:spcPct val="0"/>
              </a:spcAft>
              <a:defRPr sz="1200" kern="1200">
                <a:solidFill>
                  <a:srgbClr val="898989"/>
                </a:solidFill>
                <a:latin typeface="Calibri" pitchFamily="34" charset="0"/>
                <a:ea typeface="MS PGothic" pitchFamily="34" charset="-128"/>
                <a:cs typeface="+mn-cs"/>
              </a:defRPr>
            </a:lvl1pPr>
            <a:lvl2pPr marL="4572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2pPr>
            <a:lvl3pPr marL="9144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3pPr>
            <a:lvl4pPr marL="13716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4pPr>
            <a:lvl5pPr marL="1828800" algn="l" defTabSz="457200" rtl="0" fontAlgn="base">
              <a:spcBef>
                <a:spcPct val="0"/>
              </a:spcBef>
              <a:spcAft>
                <a:spcPct val="0"/>
              </a:spcAft>
              <a:defRPr sz="2400" kern="1200">
                <a:solidFill>
                  <a:schemeClr val="tx1"/>
                </a:solidFill>
                <a:latin typeface="Calibri" pitchFamily="34" charset="0"/>
                <a:ea typeface="MS PGothic" pitchFamily="34" charset="-128"/>
                <a:cs typeface="+mn-cs"/>
              </a:defRPr>
            </a:lvl5pPr>
            <a:lvl6pPr marL="2286000" algn="l" defTabSz="914400" rtl="0" eaLnBrk="1" latinLnBrk="0" hangingPunct="1">
              <a:defRPr sz="2400" kern="1200">
                <a:solidFill>
                  <a:schemeClr val="tx1"/>
                </a:solidFill>
                <a:latin typeface="Calibri" pitchFamily="34" charset="0"/>
                <a:ea typeface="MS PGothic" pitchFamily="34" charset="-128"/>
                <a:cs typeface="+mn-cs"/>
              </a:defRPr>
            </a:lvl6pPr>
            <a:lvl7pPr marL="2743200" algn="l" defTabSz="914400" rtl="0" eaLnBrk="1" latinLnBrk="0" hangingPunct="1">
              <a:defRPr sz="2400" kern="1200">
                <a:solidFill>
                  <a:schemeClr val="tx1"/>
                </a:solidFill>
                <a:latin typeface="Calibri" pitchFamily="34" charset="0"/>
                <a:ea typeface="MS PGothic" pitchFamily="34" charset="-128"/>
                <a:cs typeface="+mn-cs"/>
              </a:defRPr>
            </a:lvl7pPr>
            <a:lvl8pPr marL="3200400" algn="l" defTabSz="914400" rtl="0" eaLnBrk="1" latinLnBrk="0" hangingPunct="1">
              <a:defRPr sz="2400" kern="1200">
                <a:solidFill>
                  <a:schemeClr val="tx1"/>
                </a:solidFill>
                <a:latin typeface="Calibri" pitchFamily="34" charset="0"/>
                <a:ea typeface="MS PGothic" pitchFamily="34" charset="-128"/>
                <a:cs typeface="+mn-cs"/>
              </a:defRPr>
            </a:lvl8pPr>
            <a:lvl9pPr marL="3657600" algn="l" defTabSz="914400" rtl="0" eaLnBrk="1" latinLnBrk="0" hangingPunct="1">
              <a:defRPr sz="2400" kern="1200">
                <a:solidFill>
                  <a:schemeClr val="tx1"/>
                </a:solidFill>
                <a:latin typeface="Calibri" pitchFamily="34" charset="0"/>
                <a:ea typeface="MS PGothic" pitchFamily="34" charset="-128"/>
                <a:cs typeface="+mn-cs"/>
              </a:defRPr>
            </a:lvl9pPr>
          </a:lstStyle>
          <a:p>
            <a:pPr algn="ctr">
              <a:defRPr/>
            </a:pPr>
            <a:r>
              <a:rPr lang="fr-CH" sz="700" dirty="0">
                <a:solidFill>
                  <a:schemeClr val="tx1"/>
                </a:solidFill>
                <a:latin typeface="Arial" pitchFamily="34" charset="0"/>
                <a:cs typeface="Arial" pitchFamily="34" charset="0"/>
              </a:rPr>
              <a:t>Dossier 17N028 – Version 001 – Page n°</a:t>
            </a:r>
            <a:fld id="{634DCF49-7B02-41CE-8049-B82577C2B130}" type="slidenum">
              <a:rPr lang="de-DE" sz="700" smtClean="0">
                <a:solidFill>
                  <a:schemeClr val="tx1"/>
                </a:solidFill>
                <a:latin typeface="Arial" pitchFamily="34" charset="0"/>
                <a:cs typeface="Arial" pitchFamily="34" charset="0"/>
              </a:rPr>
              <a:pPr algn="ctr">
                <a:defRPr/>
              </a:pPr>
              <a:t>7</a:t>
            </a:fld>
            <a:endParaRPr lang="de-DE" sz="700" dirty="0">
              <a:solidFill>
                <a:schemeClr val="tx1"/>
              </a:solidFill>
              <a:latin typeface="Arial" pitchFamily="34" charset="0"/>
              <a:cs typeface="Arial" pitchFamily="34" charset="0"/>
            </a:endParaRPr>
          </a:p>
        </p:txBody>
      </p:sp>
      <p:pic>
        <p:nvPicPr>
          <p:cNvPr id="10" name="Picture 2">
            <a:extLst>
              <a:ext uri="{FF2B5EF4-FFF2-40B4-BE49-F238E27FC236}">
                <a16:creationId xmlns:a16="http://schemas.microsoft.com/office/drawing/2014/main" id="{971493DC-7783-C44A-0A49-E7A2FAFCAF1B}"/>
              </a:ext>
            </a:extLst>
          </p:cNvPr>
          <p:cNvPicPr>
            <a:picLocks noChangeAspect="1" noChangeArrowheads="1"/>
          </p:cNvPicPr>
          <p:nvPr/>
        </p:nvPicPr>
        <p:blipFill>
          <a:blip r:embed="rId3"/>
          <a:srcRect/>
          <a:stretch/>
        </p:blipFill>
        <p:spPr bwMode="auto">
          <a:xfrm>
            <a:off x="265848" y="6202138"/>
            <a:ext cx="486000" cy="486000"/>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C7B0CBF2-C7A5-B173-DEA6-475459F6C3A2}"/>
              </a:ext>
            </a:extLst>
          </p:cNvPr>
          <p:cNvPicPr>
            <a:picLocks noChangeAspect="1"/>
          </p:cNvPicPr>
          <p:nvPr/>
        </p:nvPicPr>
        <p:blipFill>
          <a:blip r:embed="rId4"/>
          <a:stretch>
            <a:fillRect/>
          </a:stretch>
        </p:blipFill>
        <p:spPr>
          <a:xfrm>
            <a:off x="1103048" y="6351588"/>
            <a:ext cx="1704519" cy="216000"/>
          </a:xfrm>
          <a:prstGeom prst="rect">
            <a:avLst/>
          </a:prstGeom>
        </p:spPr>
      </p:pic>
      <p:pic>
        <p:nvPicPr>
          <p:cNvPr id="4" name="Image 3">
            <a:extLst>
              <a:ext uri="{FF2B5EF4-FFF2-40B4-BE49-F238E27FC236}">
                <a16:creationId xmlns:a16="http://schemas.microsoft.com/office/drawing/2014/main" id="{8CA28B4F-66D8-3EA2-FDB0-5CCF5EF30A19}"/>
              </a:ext>
            </a:extLst>
          </p:cNvPr>
          <p:cNvPicPr>
            <a:picLocks noChangeAspect="1"/>
          </p:cNvPicPr>
          <p:nvPr/>
        </p:nvPicPr>
        <p:blipFill>
          <a:blip r:embed="rId5"/>
          <a:stretch>
            <a:fillRect/>
          </a:stretch>
        </p:blipFill>
        <p:spPr>
          <a:xfrm>
            <a:off x="751848" y="1024668"/>
            <a:ext cx="3611585" cy="5326920"/>
          </a:xfrm>
          <a:prstGeom prst="rect">
            <a:avLst/>
          </a:prstGeom>
        </p:spPr>
      </p:pic>
      <p:pic>
        <p:nvPicPr>
          <p:cNvPr id="5" name="Image 4">
            <a:extLst>
              <a:ext uri="{FF2B5EF4-FFF2-40B4-BE49-F238E27FC236}">
                <a16:creationId xmlns:a16="http://schemas.microsoft.com/office/drawing/2014/main" id="{3A05A661-DD93-D4F4-C3F3-36F680711B5E}"/>
              </a:ext>
            </a:extLst>
          </p:cNvPr>
          <p:cNvPicPr>
            <a:picLocks noChangeAspect="1"/>
          </p:cNvPicPr>
          <p:nvPr/>
        </p:nvPicPr>
        <p:blipFill>
          <a:blip r:embed="rId6"/>
          <a:stretch>
            <a:fillRect/>
          </a:stretch>
        </p:blipFill>
        <p:spPr>
          <a:xfrm>
            <a:off x="4411080" y="1085985"/>
            <a:ext cx="3521985" cy="5209043"/>
          </a:xfrm>
          <a:prstGeom prst="rect">
            <a:avLst/>
          </a:prstGeom>
        </p:spPr>
      </p:pic>
      <p:pic>
        <p:nvPicPr>
          <p:cNvPr id="6" name="Image 5">
            <a:extLst>
              <a:ext uri="{FF2B5EF4-FFF2-40B4-BE49-F238E27FC236}">
                <a16:creationId xmlns:a16="http://schemas.microsoft.com/office/drawing/2014/main" id="{A36278BF-2157-9391-9F24-8D380C0D3689}"/>
              </a:ext>
            </a:extLst>
          </p:cNvPr>
          <p:cNvPicPr>
            <a:picLocks noChangeAspect="1"/>
          </p:cNvPicPr>
          <p:nvPr/>
        </p:nvPicPr>
        <p:blipFill>
          <a:blip r:embed="rId7"/>
          <a:stretch>
            <a:fillRect/>
          </a:stretch>
        </p:blipFill>
        <p:spPr>
          <a:xfrm>
            <a:off x="8141496" y="1085985"/>
            <a:ext cx="3565478" cy="5209043"/>
          </a:xfrm>
          <a:prstGeom prst="rect">
            <a:avLst/>
          </a:prstGeom>
        </p:spPr>
      </p:pic>
      <p:sp>
        <p:nvSpPr>
          <p:cNvPr id="15" name="Titre 1">
            <a:extLst>
              <a:ext uri="{FF2B5EF4-FFF2-40B4-BE49-F238E27FC236}">
                <a16:creationId xmlns:a16="http://schemas.microsoft.com/office/drawing/2014/main" id="{96B47804-3A59-C4AA-D5EC-159E6203D9F7}"/>
              </a:ext>
            </a:extLst>
          </p:cNvPr>
          <p:cNvSpPr>
            <a:spLocks noGrp="1"/>
          </p:cNvSpPr>
          <p:nvPr>
            <p:ph type="title"/>
          </p:nvPr>
        </p:nvSpPr>
        <p:spPr>
          <a:xfrm>
            <a:off x="663385" y="365126"/>
            <a:ext cx="9800522" cy="879326"/>
          </a:xfrm>
        </p:spPr>
        <p:txBody>
          <a:bodyPr>
            <a:normAutofit/>
          </a:bodyPr>
          <a:lstStyle/>
          <a:p>
            <a:r>
              <a:rPr lang="fr-CH" sz="3200" b="1" dirty="0">
                <a:latin typeface="Arial" panose="020B0604020202020204" pitchFamily="34" charset="0"/>
                <a:cs typeface="Arial" panose="020B0604020202020204" pitchFamily="34" charset="0"/>
              </a:rPr>
              <a:t>2 – Contexte de planification </a:t>
            </a:r>
            <a:r>
              <a:rPr lang="fr-CH" sz="2400" dirty="0" err="1">
                <a:solidFill>
                  <a:schemeClr val="accent1">
                    <a:lumMod val="50000"/>
                  </a:schemeClr>
                </a:solidFill>
                <a:latin typeface="Arial" panose="020B0604020202020204" pitchFamily="34" charset="0"/>
                <a:cs typeface="Arial" panose="020B0604020202020204" pitchFamily="34" charset="0"/>
              </a:rPr>
              <a:t>PDCn</a:t>
            </a:r>
            <a:r>
              <a:rPr lang="fr-CH" sz="2400" dirty="0">
                <a:solidFill>
                  <a:schemeClr val="accent1">
                    <a:lumMod val="50000"/>
                  </a:schemeClr>
                </a:solidFill>
                <a:latin typeface="Arial" panose="020B0604020202020204" pitchFamily="34" charset="0"/>
                <a:cs typeface="Arial" panose="020B0604020202020204" pitchFamily="34" charset="0"/>
              </a:rPr>
              <a:t>– mesure A11</a:t>
            </a:r>
          </a:p>
        </p:txBody>
      </p:sp>
    </p:spTree>
    <p:extLst>
      <p:ext uri="{BB962C8B-B14F-4D97-AF65-F5344CB8AC3E}">
        <p14:creationId xmlns:p14="http://schemas.microsoft.com/office/powerpoint/2010/main" val="2528904150"/>
      </p:ext>
    </p:extLst>
  </p:cSld>
  <p:clrMapOvr>
    <a:masterClrMapping/>
  </p:clrMapOvr>
  <p:transition spd="slow">
    <p:push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05AE0169-A4DE-38F7-3246-9D56905FA86F}"/>
              </a:ext>
            </a:extLst>
          </p:cNvPr>
          <p:cNvSpPr>
            <a:spLocks noGrp="1"/>
          </p:cNvSpPr>
          <p:nvPr>
            <p:ph type="title"/>
          </p:nvPr>
        </p:nvSpPr>
        <p:spPr>
          <a:xfrm>
            <a:off x="663385" y="365126"/>
            <a:ext cx="9800522" cy="879326"/>
          </a:xfrm>
        </p:spPr>
        <p:txBody>
          <a:bodyPr>
            <a:normAutofit/>
          </a:bodyPr>
          <a:lstStyle/>
          <a:p>
            <a:r>
              <a:rPr lang="fr-CH" sz="3200" b="1" dirty="0">
                <a:latin typeface="Arial" panose="020B0604020202020204" pitchFamily="34" charset="0"/>
                <a:cs typeface="Arial" panose="020B0604020202020204" pitchFamily="34" charset="0"/>
              </a:rPr>
              <a:t>2 – Contexte de planification </a:t>
            </a:r>
            <a:r>
              <a:rPr lang="fr-CH" sz="2400" dirty="0" err="1">
                <a:solidFill>
                  <a:schemeClr val="accent1">
                    <a:lumMod val="50000"/>
                  </a:schemeClr>
                </a:solidFill>
                <a:latin typeface="Arial" panose="020B0604020202020204" pitchFamily="34" charset="0"/>
                <a:cs typeface="Arial" panose="020B0604020202020204" pitchFamily="34" charset="0"/>
              </a:rPr>
              <a:t>PDCn</a:t>
            </a:r>
            <a:r>
              <a:rPr lang="fr-CH" sz="2400" dirty="0">
                <a:solidFill>
                  <a:schemeClr val="accent1">
                    <a:lumMod val="50000"/>
                  </a:schemeClr>
                </a:solidFill>
                <a:latin typeface="Arial" panose="020B0604020202020204" pitchFamily="34" charset="0"/>
                <a:cs typeface="Arial" panose="020B0604020202020204" pitchFamily="34" charset="0"/>
              </a:rPr>
              <a:t>– mesure A11</a:t>
            </a:r>
          </a:p>
        </p:txBody>
      </p:sp>
      <p:pic>
        <p:nvPicPr>
          <p:cNvPr id="5" name="Image 4">
            <a:extLst>
              <a:ext uri="{FF2B5EF4-FFF2-40B4-BE49-F238E27FC236}">
                <a16:creationId xmlns:a16="http://schemas.microsoft.com/office/drawing/2014/main" id="{B5744BC9-9B26-4423-2A3D-B5C89C88DDC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90451" y="205789"/>
            <a:ext cx="676328" cy="676328"/>
          </a:xfrm>
          <a:prstGeom prst="rect">
            <a:avLst/>
          </a:prstGeom>
        </p:spPr>
      </p:pic>
      <p:sp>
        <p:nvSpPr>
          <p:cNvPr id="6" name="Espace réservé du contenu 3">
            <a:extLst>
              <a:ext uri="{FF2B5EF4-FFF2-40B4-BE49-F238E27FC236}">
                <a16:creationId xmlns:a16="http://schemas.microsoft.com/office/drawing/2014/main" id="{C2018114-13C4-6A20-3CB2-CC81842E0B64}"/>
              </a:ext>
            </a:extLst>
          </p:cNvPr>
          <p:cNvSpPr>
            <a:spLocks noGrp="1"/>
          </p:cNvSpPr>
          <p:nvPr>
            <p:ph idx="1"/>
          </p:nvPr>
        </p:nvSpPr>
        <p:spPr>
          <a:xfrm>
            <a:off x="815785" y="2611747"/>
            <a:ext cx="6723734" cy="879327"/>
          </a:xfrm>
        </p:spPr>
        <p:txBody>
          <a:bodyPr>
            <a:normAutofit lnSpcReduction="10000"/>
          </a:bodyPr>
          <a:lstStyle/>
          <a:p>
            <a:r>
              <a:rPr lang="fr-FR" sz="1800" dirty="0">
                <a:latin typeface="Arial" panose="020B0604020202020204" pitchFamily="34" charset="0"/>
                <a:cs typeface="Arial" panose="020B0604020202020204" pitchFamily="34" charset="0"/>
              </a:rPr>
              <a:t>Marge de manœuvre selon la mesure A11 pour développer la zone à bâtir</a:t>
            </a:r>
          </a:p>
          <a:p>
            <a:pPr marL="0" indent="0">
              <a:buNone/>
              <a:tabLst>
                <a:tab pos="266700" algn="l"/>
              </a:tabLst>
            </a:pPr>
            <a:r>
              <a:rPr lang="fr-FR" sz="1800" dirty="0">
                <a:latin typeface="Arial" panose="020B0604020202020204" pitchFamily="34" charset="0"/>
                <a:cs typeface="Arial" panose="020B0604020202020204" pitchFamily="34" charset="0"/>
              </a:rPr>
              <a:t>	(0,75% de 859 * 21ans)</a:t>
            </a:r>
          </a:p>
        </p:txBody>
      </p:sp>
      <p:sp>
        <p:nvSpPr>
          <p:cNvPr id="11" name="Espace réservé du contenu 3">
            <a:extLst>
              <a:ext uri="{FF2B5EF4-FFF2-40B4-BE49-F238E27FC236}">
                <a16:creationId xmlns:a16="http://schemas.microsoft.com/office/drawing/2014/main" id="{F5AE3C76-9AAC-2A27-3126-E4E3D4A20E0F}"/>
              </a:ext>
            </a:extLst>
          </p:cNvPr>
          <p:cNvSpPr txBox="1">
            <a:spLocks/>
          </p:cNvSpPr>
          <p:nvPr/>
        </p:nvSpPr>
        <p:spPr>
          <a:xfrm>
            <a:off x="815785" y="1472184"/>
            <a:ext cx="6723734" cy="8793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latin typeface="Arial" panose="020B0604020202020204" pitchFamily="34" charset="0"/>
                <a:cs typeface="Arial" panose="020B0604020202020204" pitchFamily="34" charset="0"/>
              </a:rPr>
              <a:t>Population de départ au 31.12.2015 </a:t>
            </a:r>
          </a:p>
          <a:p>
            <a:r>
              <a:rPr lang="fr-FR" sz="1800" dirty="0">
                <a:latin typeface="Arial" panose="020B0604020202020204" pitchFamily="34" charset="0"/>
                <a:cs typeface="Arial" panose="020B0604020202020204" pitchFamily="34" charset="0"/>
              </a:rPr>
              <a:t>Population au moment de l’examen préalable (31.12.2022)</a:t>
            </a:r>
          </a:p>
        </p:txBody>
      </p:sp>
      <p:sp>
        <p:nvSpPr>
          <p:cNvPr id="13" name="Espace réservé du contenu 3">
            <a:extLst>
              <a:ext uri="{FF2B5EF4-FFF2-40B4-BE49-F238E27FC236}">
                <a16:creationId xmlns:a16="http://schemas.microsoft.com/office/drawing/2014/main" id="{5B642AEA-3F4E-9D8D-6BD4-682507060AFC}"/>
              </a:ext>
            </a:extLst>
          </p:cNvPr>
          <p:cNvSpPr txBox="1">
            <a:spLocks/>
          </p:cNvSpPr>
          <p:nvPr/>
        </p:nvSpPr>
        <p:spPr>
          <a:xfrm>
            <a:off x="815785" y="5018070"/>
            <a:ext cx="6723734" cy="87932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latin typeface="Arial" panose="020B0604020202020204" pitchFamily="34" charset="0"/>
                <a:cs typeface="Arial" panose="020B0604020202020204" pitchFamily="34" charset="0"/>
              </a:rPr>
              <a:t>Population maximale théorique jusqu’en 2036</a:t>
            </a:r>
          </a:p>
          <a:p>
            <a:r>
              <a:rPr lang="fr-FR" sz="1800" dirty="0">
                <a:latin typeface="Arial" panose="020B0604020202020204" pitchFamily="34" charset="0"/>
                <a:cs typeface="Arial" panose="020B0604020202020204" pitchFamily="34" charset="0"/>
              </a:rPr>
              <a:t>Capacité restante au moment du bilan</a:t>
            </a:r>
          </a:p>
        </p:txBody>
      </p:sp>
      <p:sp>
        <p:nvSpPr>
          <p:cNvPr id="14" name="Espace réservé du contenu 3">
            <a:extLst>
              <a:ext uri="{FF2B5EF4-FFF2-40B4-BE49-F238E27FC236}">
                <a16:creationId xmlns:a16="http://schemas.microsoft.com/office/drawing/2014/main" id="{2610CDBA-332F-FDEF-770B-FA5B03ADB5B0}"/>
              </a:ext>
            </a:extLst>
          </p:cNvPr>
          <p:cNvSpPr txBox="1">
            <a:spLocks/>
          </p:cNvSpPr>
          <p:nvPr/>
        </p:nvSpPr>
        <p:spPr>
          <a:xfrm>
            <a:off x="10130318" y="1257706"/>
            <a:ext cx="1736461" cy="879326"/>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dirty="0">
                <a:solidFill>
                  <a:schemeClr val="accent1"/>
                </a:solidFill>
                <a:latin typeface="Arial" panose="020B0604020202020204" pitchFamily="34" charset="0"/>
                <a:cs typeface="Arial" panose="020B0604020202020204" pitchFamily="34" charset="0"/>
              </a:rPr>
              <a:t>de la population entre 2015 et 2022</a:t>
            </a:r>
          </a:p>
        </p:txBody>
      </p:sp>
      <p:cxnSp>
        <p:nvCxnSpPr>
          <p:cNvPr id="16" name="Connecteur droit avec flèche 15">
            <a:extLst>
              <a:ext uri="{FF2B5EF4-FFF2-40B4-BE49-F238E27FC236}">
                <a16:creationId xmlns:a16="http://schemas.microsoft.com/office/drawing/2014/main" id="{75DD4E80-9097-1245-CD91-9F556F800D61}"/>
              </a:ext>
            </a:extLst>
          </p:cNvPr>
          <p:cNvCxnSpPr/>
          <p:nvPr/>
        </p:nvCxnSpPr>
        <p:spPr>
          <a:xfrm flipV="1">
            <a:off x="9914562" y="1442372"/>
            <a:ext cx="256853" cy="355337"/>
          </a:xfrm>
          <a:prstGeom prst="straightConnector1">
            <a:avLst/>
          </a:prstGeom>
          <a:ln w="57150">
            <a:tailEnd type="triangle"/>
          </a:ln>
        </p:spPr>
        <p:style>
          <a:lnRef idx="1">
            <a:schemeClr val="accent2"/>
          </a:lnRef>
          <a:fillRef idx="0">
            <a:schemeClr val="accent2"/>
          </a:fillRef>
          <a:effectRef idx="0">
            <a:schemeClr val="accent2"/>
          </a:effectRef>
          <a:fontRef idx="minor">
            <a:schemeClr val="tx1"/>
          </a:fontRef>
        </p:style>
      </p:cxnSp>
      <p:sp>
        <p:nvSpPr>
          <p:cNvPr id="18" name="Espace réservé du contenu 3">
            <a:extLst>
              <a:ext uri="{FF2B5EF4-FFF2-40B4-BE49-F238E27FC236}">
                <a16:creationId xmlns:a16="http://schemas.microsoft.com/office/drawing/2014/main" id="{249C470D-2EEA-D87E-3580-C7837E75572F}"/>
              </a:ext>
            </a:extLst>
          </p:cNvPr>
          <p:cNvSpPr txBox="1">
            <a:spLocks/>
          </p:cNvSpPr>
          <p:nvPr/>
        </p:nvSpPr>
        <p:spPr>
          <a:xfrm>
            <a:off x="10202300" y="2773421"/>
            <a:ext cx="1592496" cy="87932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dirty="0">
                <a:solidFill>
                  <a:schemeClr val="accent1"/>
                </a:solidFill>
                <a:latin typeface="Arial" panose="020B0604020202020204" pitchFamily="34" charset="0"/>
                <a:cs typeface="Arial" panose="020B0604020202020204" pitchFamily="34" charset="0"/>
              </a:rPr>
              <a:t>plus la population augmente … </a:t>
            </a:r>
          </a:p>
        </p:txBody>
      </p:sp>
      <p:sp>
        <p:nvSpPr>
          <p:cNvPr id="19" name="Espace réservé du contenu 3">
            <a:extLst>
              <a:ext uri="{FF2B5EF4-FFF2-40B4-BE49-F238E27FC236}">
                <a16:creationId xmlns:a16="http://schemas.microsoft.com/office/drawing/2014/main" id="{E1ED7D11-AE00-7A73-D58C-743BD3A3AB70}"/>
              </a:ext>
            </a:extLst>
          </p:cNvPr>
          <p:cNvSpPr txBox="1">
            <a:spLocks/>
          </p:cNvSpPr>
          <p:nvPr/>
        </p:nvSpPr>
        <p:spPr>
          <a:xfrm>
            <a:off x="10202300" y="4289137"/>
            <a:ext cx="1736461" cy="118698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dirty="0">
                <a:solidFill>
                  <a:schemeClr val="accent1"/>
                </a:solidFill>
                <a:latin typeface="Arial" panose="020B0604020202020204" pitchFamily="34" charset="0"/>
                <a:cs typeface="Arial" panose="020B0604020202020204" pitchFamily="34" charset="0"/>
              </a:rPr>
              <a:t>… plus on grignote les 135 habitants théoriques.</a:t>
            </a:r>
          </a:p>
        </p:txBody>
      </p:sp>
      <p:cxnSp>
        <p:nvCxnSpPr>
          <p:cNvPr id="21" name="Connecteur : en angle 20">
            <a:extLst>
              <a:ext uri="{FF2B5EF4-FFF2-40B4-BE49-F238E27FC236}">
                <a16:creationId xmlns:a16="http://schemas.microsoft.com/office/drawing/2014/main" id="{4DD8E4CC-82E1-49B7-420E-145BCA053007}"/>
              </a:ext>
            </a:extLst>
          </p:cNvPr>
          <p:cNvCxnSpPr>
            <a:cxnSpLocks/>
          </p:cNvCxnSpPr>
          <p:nvPr/>
        </p:nvCxnSpPr>
        <p:spPr>
          <a:xfrm rot="10800000" flipV="1">
            <a:off x="9955659" y="5415627"/>
            <a:ext cx="708917" cy="255705"/>
          </a:xfrm>
          <a:prstGeom prst="bentConnector3">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F36B8DBF-835C-A119-94C7-F2FDC2C1CC12}"/>
              </a:ext>
            </a:extLst>
          </p:cNvPr>
          <p:cNvSpPr/>
          <p:nvPr/>
        </p:nvSpPr>
        <p:spPr>
          <a:xfrm>
            <a:off x="7539519" y="3429000"/>
            <a:ext cx="2416139" cy="10774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a:p>
        </p:txBody>
      </p:sp>
      <p:sp>
        <p:nvSpPr>
          <p:cNvPr id="24" name="Espace réservé du contenu 3">
            <a:extLst>
              <a:ext uri="{FF2B5EF4-FFF2-40B4-BE49-F238E27FC236}">
                <a16:creationId xmlns:a16="http://schemas.microsoft.com/office/drawing/2014/main" id="{228CA92C-062B-8099-4D12-EE57835F2121}"/>
              </a:ext>
            </a:extLst>
          </p:cNvPr>
          <p:cNvSpPr txBox="1">
            <a:spLocks/>
          </p:cNvSpPr>
          <p:nvPr/>
        </p:nvSpPr>
        <p:spPr>
          <a:xfrm>
            <a:off x="4229829" y="6240655"/>
            <a:ext cx="3732341" cy="570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b="1" dirty="0">
                <a:latin typeface="Arial" panose="020B0604020202020204" pitchFamily="34" charset="0"/>
                <a:cs typeface="Arial" panose="020B0604020202020204" pitchFamily="34" charset="0"/>
              </a:rPr>
              <a:t>QUID de la situation actuelle ?</a:t>
            </a:r>
          </a:p>
        </p:txBody>
      </p:sp>
      <p:pic>
        <p:nvPicPr>
          <p:cNvPr id="3" name="Image 2">
            <a:extLst>
              <a:ext uri="{FF2B5EF4-FFF2-40B4-BE49-F238E27FC236}">
                <a16:creationId xmlns:a16="http://schemas.microsoft.com/office/drawing/2014/main" id="{938E707B-A9D5-13F5-52EC-E519FA3FD5E9}"/>
              </a:ext>
            </a:extLst>
          </p:cNvPr>
          <p:cNvPicPr>
            <a:picLocks noChangeAspect="1"/>
          </p:cNvPicPr>
          <p:nvPr/>
        </p:nvPicPr>
        <p:blipFill>
          <a:blip r:embed="rId3"/>
          <a:srcRect b="6958"/>
          <a:stretch>
            <a:fillRect/>
          </a:stretch>
        </p:blipFill>
        <p:spPr>
          <a:xfrm>
            <a:off x="7797806" y="1148750"/>
            <a:ext cx="1965954" cy="2280126"/>
          </a:xfrm>
          <a:prstGeom prst="rect">
            <a:avLst/>
          </a:prstGeom>
        </p:spPr>
      </p:pic>
      <p:pic>
        <p:nvPicPr>
          <p:cNvPr id="8" name="Image 7">
            <a:extLst>
              <a:ext uri="{FF2B5EF4-FFF2-40B4-BE49-F238E27FC236}">
                <a16:creationId xmlns:a16="http://schemas.microsoft.com/office/drawing/2014/main" id="{BA943BDD-3FE1-3ACD-10A4-201DAEC217D9}"/>
              </a:ext>
            </a:extLst>
          </p:cNvPr>
          <p:cNvPicPr>
            <a:picLocks noChangeAspect="1"/>
          </p:cNvPicPr>
          <p:nvPr/>
        </p:nvPicPr>
        <p:blipFill>
          <a:blip r:embed="rId4"/>
          <a:stretch>
            <a:fillRect/>
          </a:stretch>
        </p:blipFill>
        <p:spPr>
          <a:xfrm>
            <a:off x="7797806" y="4916185"/>
            <a:ext cx="2048162" cy="981212"/>
          </a:xfrm>
          <a:prstGeom prst="rect">
            <a:avLst/>
          </a:prstGeom>
        </p:spPr>
      </p:pic>
    </p:spTree>
    <p:extLst>
      <p:ext uri="{BB962C8B-B14F-4D97-AF65-F5344CB8AC3E}">
        <p14:creationId xmlns:p14="http://schemas.microsoft.com/office/powerpoint/2010/main" val="2417649341"/>
      </p:ext>
    </p:extLst>
  </p:cSld>
  <p:clrMapOvr>
    <a:masterClrMapping/>
  </p:clrMapOvr>
  <p:transition spd="slow">
    <p:push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EA696A64-5AF7-4807-2E46-E46F006325D0}"/>
              </a:ext>
            </a:extLst>
          </p:cNvPr>
          <p:cNvSpPr>
            <a:spLocks noGrp="1"/>
          </p:cNvSpPr>
          <p:nvPr>
            <p:ph type="title"/>
          </p:nvPr>
        </p:nvSpPr>
        <p:spPr>
          <a:xfrm>
            <a:off x="663385" y="365126"/>
            <a:ext cx="9800522" cy="879326"/>
          </a:xfrm>
        </p:spPr>
        <p:txBody>
          <a:bodyPr>
            <a:normAutofit/>
          </a:bodyPr>
          <a:lstStyle/>
          <a:p>
            <a:r>
              <a:rPr lang="fr-CH" sz="3200" b="1" dirty="0">
                <a:latin typeface="Arial" panose="020B0604020202020204" pitchFamily="34" charset="0"/>
                <a:cs typeface="Arial" panose="020B0604020202020204" pitchFamily="34" charset="0"/>
              </a:rPr>
              <a:t>2 – Contexte de planification </a:t>
            </a:r>
            <a:r>
              <a:rPr lang="fr-CH" sz="2400" dirty="0" err="1">
                <a:solidFill>
                  <a:schemeClr val="accent1">
                    <a:lumMod val="50000"/>
                  </a:schemeClr>
                </a:solidFill>
                <a:latin typeface="Arial" panose="020B0604020202020204" pitchFamily="34" charset="0"/>
                <a:cs typeface="Arial" panose="020B0604020202020204" pitchFamily="34" charset="0"/>
              </a:rPr>
              <a:t>PDCn</a:t>
            </a:r>
            <a:r>
              <a:rPr lang="fr-CH" sz="2400" dirty="0">
                <a:solidFill>
                  <a:schemeClr val="accent1">
                    <a:lumMod val="50000"/>
                  </a:schemeClr>
                </a:solidFill>
                <a:latin typeface="Arial" panose="020B0604020202020204" pitchFamily="34" charset="0"/>
                <a:cs typeface="Arial" panose="020B0604020202020204" pitchFamily="34" charset="0"/>
              </a:rPr>
              <a:t>– mesure A11</a:t>
            </a:r>
          </a:p>
        </p:txBody>
      </p:sp>
      <p:pic>
        <p:nvPicPr>
          <p:cNvPr id="5" name="Image 4">
            <a:extLst>
              <a:ext uri="{FF2B5EF4-FFF2-40B4-BE49-F238E27FC236}">
                <a16:creationId xmlns:a16="http://schemas.microsoft.com/office/drawing/2014/main" id="{D0B3FFDD-253A-383B-D5B0-4DD1395D459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90451" y="195629"/>
            <a:ext cx="676328" cy="676328"/>
          </a:xfrm>
          <a:prstGeom prst="rect">
            <a:avLst/>
          </a:prstGeom>
        </p:spPr>
      </p:pic>
      <p:sp>
        <p:nvSpPr>
          <p:cNvPr id="6" name="Espace réservé du contenu 3">
            <a:extLst>
              <a:ext uri="{FF2B5EF4-FFF2-40B4-BE49-F238E27FC236}">
                <a16:creationId xmlns:a16="http://schemas.microsoft.com/office/drawing/2014/main" id="{098EB6FF-7F63-26FF-EAFF-D3DC8271BDC1}"/>
              </a:ext>
            </a:extLst>
          </p:cNvPr>
          <p:cNvSpPr txBox="1">
            <a:spLocks/>
          </p:cNvSpPr>
          <p:nvPr/>
        </p:nvSpPr>
        <p:spPr>
          <a:xfrm>
            <a:off x="867154" y="1533832"/>
            <a:ext cx="3858957" cy="58264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latin typeface="Arial" panose="020B0604020202020204" pitchFamily="34" charset="0"/>
                <a:cs typeface="Arial" panose="020B0604020202020204" pitchFamily="34" charset="0"/>
              </a:rPr>
              <a:t>Capacité des réserves dans le PGA de 1988</a:t>
            </a:r>
          </a:p>
        </p:txBody>
      </p:sp>
      <p:sp>
        <p:nvSpPr>
          <p:cNvPr id="9" name="Espace réservé du contenu 3">
            <a:extLst>
              <a:ext uri="{FF2B5EF4-FFF2-40B4-BE49-F238E27FC236}">
                <a16:creationId xmlns:a16="http://schemas.microsoft.com/office/drawing/2014/main" id="{231010C8-1D49-B7F2-8A88-CEFB6F6B4424}"/>
              </a:ext>
            </a:extLst>
          </p:cNvPr>
          <p:cNvSpPr txBox="1">
            <a:spLocks/>
          </p:cNvSpPr>
          <p:nvPr/>
        </p:nvSpPr>
        <p:spPr>
          <a:xfrm>
            <a:off x="7414518" y="1533832"/>
            <a:ext cx="4298022" cy="58264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latin typeface="Arial" panose="020B0604020202020204" pitchFamily="34" charset="0"/>
                <a:cs typeface="Arial" panose="020B0604020202020204" pitchFamily="34" charset="0"/>
              </a:rPr>
              <a:t>Capacité des réserves dans le nouveau </a:t>
            </a:r>
            <a:r>
              <a:rPr lang="fr-FR" sz="1800" dirty="0" err="1">
                <a:latin typeface="Arial" panose="020B0604020202020204" pitchFamily="34" charset="0"/>
                <a:cs typeface="Arial" panose="020B0604020202020204" pitchFamily="34" charset="0"/>
              </a:rPr>
              <a:t>PACom</a:t>
            </a:r>
            <a:endParaRPr lang="fr-FR" sz="1800" dirty="0">
              <a:latin typeface="Arial" panose="020B0604020202020204" pitchFamily="34" charset="0"/>
              <a:cs typeface="Arial" panose="020B0604020202020204" pitchFamily="34" charset="0"/>
            </a:endParaRPr>
          </a:p>
        </p:txBody>
      </p:sp>
      <p:sp>
        <p:nvSpPr>
          <p:cNvPr id="14" name="Espace réservé du contenu 3">
            <a:extLst>
              <a:ext uri="{FF2B5EF4-FFF2-40B4-BE49-F238E27FC236}">
                <a16:creationId xmlns:a16="http://schemas.microsoft.com/office/drawing/2014/main" id="{73B3239A-1DB8-D662-26E7-C41CA559C47A}"/>
              </a:ext>
            </a:extLst>
          </p:cNvPr>
          <p:cNvSpPr txBox="1">
            <a:spLocks/>
          </p:cNvSpPr>
          <p:nvPr/>
        </p:nvSpPr>
        <p:spPr>
          <a:xfrm>
            <a:off x="5809530" y="2053397"/>
            <a:ext cx="388006" cy="29132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dirty="0">
                <a:latin typeface="Arial" panose="020B0604020202020204" pitchFamily="34" charset="0"/>
                <a:cs typeface="Arial" panose="020B0604020202020204" pitchFamily="34" charset="0"/>
              </a:rPr>
              <a:t>+</a:t>
            </a:r>
          </a:p>
        </p:txBody>
      </p:sp>
      <p:sp>
        <p:nvSpPr>
          <p:cNvPr id="15" name="Espace réservé du contenu 3">
            <a:extLst>
              <a:ext uri="{FF2B5EF4-FFF2-40B4-BE49-F238E27FC236}">
                <a16:creationId xmlns:a16="http://schemas.microsoft.com/office/drawing/2014/main" id="{C9FDA141-FB93-0B75-C359-0BEC39690F8C}"/>
              </a:ext>
            </a:extLst>
          </p:cNvPr>
          <p:cNvSpPr txBox="1">
            <a:spLocks/>
          </p:cNvSpPr>
          <p:nvPr/>
        </p:nvSpPr>
        <p:spPr>
          <a:xfrm>
            <a:off x="867153" y="2334833"/>
            <a:ext cx="3858957" cy="5826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latin typeface="Arial" panose="020B0604020202020204" pitchFamily="34" charset="0"/>
                <a:cs typeface="Arial" panose="020B0604020202020204" pitchFamily="34" charset="0"/>
              </a:rPr>
              <a:t>Potentiel de densification</a:t>
            </a:r>
          </a:p>
        </p:txBody>
      </p:sp>
      <p:sp>
        <p:nvSpPr>
          <p:cNvPr id="16" name="Espace réservé du contenu 3">
            <a:extLst>
              <a:ext uri="{FF2B5EF4-FFF2-40B4-BE49-F238E27FC236}">
                <a16:creationId xmlns:a16="http://schemas.microsoft.com/office/drawing/2014/main" id="{927DEBF4-174E-4B5C-06DD-C7A3FB7B6229}"/>
              </a:ext>
            </a:extLst>
          </p:cNvPr>
          <p:cNvSpPr txBox="1">
            <a:spLocks/>
          </p:cNvSpPr>
          <p:nvPr/>
        </p:nvSpPr>
        <p:spPr>
          <a:xfrm>
            <a:off x="5809530" y="2894752"/>
            <a:ext cx="388006" cy="29132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dirty="0">
                <a:latin typeface="Arial" panose="020B0604020202020204" pitchFamily="34" charset="0"/>
                <a:cs typeface="Arial" panose="020B0604020202020204" pitchFamily="34" charset="0"/>
              </a:rPr>
              <a:t>=</a:t>
            </a:r>
          </a:p>
        </p:txBody>
      </p:sp>
      <p:sp>
        <p:nvSpPr>
          <p:cNvPr id="19" name="Espace réservé du contenu 3">
            <a:extLst>
              <a:ext uri="{FF2B5EF4-FFF2-40B4-BE49-F238E27FC236}">
                <a16:creationId xmlns:a16="http://schemas.microsoft.com/office/drawing/2014/main" id="{D50928B8-B867-1D63-B018-56CCBD07F463}"/>
              </a:ext>
            </a:extLst>
          </p:cNvPr>
          <p:cNvSpPr txBox="1">
            <a:spLocks/>
          </p:cNvSpPr>
          <p:nvPr/>
        </p:nvSpPr>
        <p:spPr>
          <a:xfrm>
            <a:off x="867152" y="3259580"/>
            <a:ext cx="4074718" cy="5826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latin typeface="Arial" panose="020B0604020202020204" pitchFamily="34" charset="0"/>
                <a:cs typeface="Arial" panose="020B0604020202020204" pitchFamily="34" charset="0"/>
              </a:rPr>
              <a:t>Capacité d’accueil du PGA de 1988</a:t>
            </a:r>
          </a:p>
        </p:txBody>
      </p:sp>
      <p:sp>
        <p:nvSpPr>
          <p:cNvPr id="20" name="Espace réservé du contenu 3">
            <a:extLst>
              <a:ext uri="{FF2B5EF4-FFF2-40B4-BE49-F238E27FC236}">
                <a16:creationId xmlns:a16="http://schemas.microsoft.com/office/drawing/2014/main" id="{12EFC938-1A38-7977-6307-B336D17AC006}"/>
              </a:ext>
            </a:extLst>
          </p:cNvPr>
          <p:cNvSpPr txBox="1">
            <a:spLocks/>
          </p:cNvSpPr>
          <p:nvPr/>
        </p:nvSpPr>
        <p:spPr>
          <a:xfrm>
            <a:off x="7402527" y="3259579"/>
            <a:ext cx="4412882" cy="5826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latin typeface="Arial" panose="020B0604020202020204" pitchFamily="34" charset="0"/>
                <a:cs typeface="Arial" panose="020B0604020202020204" pitchFamily="34" charset="0"/>
              </a:rPr>
              <a:t>Capacité d’accueil du nouveau </a:t>
            </a:r>
            <a:r>
              <a:rPr lang="fr-FR" sz="1800" dirty="0" err="1">
                <a:latin typeface="Arial" panose="020B0604020202020204" pitchFamily="34" charset="0"/>
                <a:cs typeface="Arial" panose="020B0604020202020204" pitchFamily="34" charset="0"/>
              </a:rPr>
              <a:t>PACom</a:t>
            </a:r>
            <a:endParaRPr lang="fr-FR" sz="1800" dirty="0">
              <a:latin typeface="Arial" panose="020B0604020202020204" pitchFamily="34" charset="0"/>
              <a:cs typeface="Arial" panose="020B0604020202020204" pitchFamily="34" charset="0"/>
            </a:endParaRPr>
          </a:p>
        </p:txBody>
      </p:sp>
      <p:sp>
        <p:nvSpPr>
          <p:cNvPr id="24" name="Parenthèse ouvrante 23">
            <a:extLst>
              <a:ext uri="{FF2B5EF4-FFF2-40B4-BE49-F238E27FC236}">
                <a16:creationId xmlns:a16="http://schemas.microsoft.com/office/drawing/2014/main" id="{34C6AE33-3A1B-4476-A89E-3E4F548AB413}"/>
              </a:ext>
            </a:extLst>
          </p:cNvPr>
          <p:cNvSpPr/>
          <p:nvPr/>
        </p:nvSpPr>
        <p:spPr>
          <a:xfrm rot="16200000">
            <a:off x="5864677" y="3395299"/>
            <a:ext cx="216069" cy="924991"/>
          </a:xfrm>
          <a:prstGeom prst="leftBracket">
            <a:avLst/>
          </a:prstGeom>
          <a:ln w="28575">
            <a:headEnd type="arrow" w="med" len="med"/>
            <a:tailEnd type="none" w="med" len="med"/>
          </a:ln>
        </p:spPr>
        <p:style>
          <a:lnRef idx="1">
            <a:schemeClr val="accent6"/>
          </a:lnRef>
          <a:fillRef idx="0">
            <a:schemeClr val="accent6"/>
          </a:fillRef>
          <a:effectRef idx="0">
            <a:schemeClr val="accent6"/>
          </a:effectRef>
          <a:fontRef idx="minor">
            <a:schemeClr val="tx1"/>
          </a:fontRef>
        </p:style>
        <p:txBody>
          <a:bodyPr rtlCol="0" anchor="ctr"/>
          <a:lstStyle/>
          <a:p>
            <a:pPr algn="ctr"/>
            <a:endParaRPr lang="fr-CH"/>
          </a:p>
        </p:txBody>
      </p:sp>
      <p:sp>
        <p:nvSpPr>
          <p:cNvPr id="25" name="Espace réservé du contenu 3">
            <a:extLst>
              <a:ext uri="{FF2B5EF4-FFF2-40B4-BE49-F238E27FC236}">
                <a16:creationId xmlns:a16="http://schemas.microsoft.com/office/drawing/2014/main" id="{C54EA15C-2879-A137-1D30-D70979232249}"/>
              </a:ext>
            </a:extLst>
          </p:cNvPr>
          <p:cNvSpPr txBox="1">
            <a:spLocks/>
          </p:cNvSpPr>
          <p:nvPr/>
        </p:nvSpPr>
        <p:spPr>
          <a:xfrm>
            <a:off x="4058641" y="4134074"/>
            <a:ext cx="4074718" cy="32530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800" dirty="0">
                <a:solidFill>
                  <a:schemeClr val="accent6"/>
                </a:solidFill>
                <a:latin typeface="Arial" panose="020B0604020202020204" pitchFamily="34" charset="0"/>
                <a:cs typeface="Arial" panose="020B0604020202020204" pitchFamily="34" charset="0"/>
              </a:rPr>
              <a:t>On a redimensionné la zone à bâtir</a:t>
            </a:r>
          </a:p>
        </p:txBody>
      </p:sp>
      <p:sp>
        <p:nvSpPr>
          <p:cNvPr id="26" name="Espace réservé du contenu 3">
            <a:extLst>
              <a:ext uri="{FF2B5EF4-FFF2-40B4-BE49-F238E27FC236}">
                <a16:creationId xmlns:a16="http://schemas.microsoft.com/office/drawing/2014/main" id="{9647B42F-DFA5-5EED-7A63-430EC1FD852D}"/>
              </a:ext>
            </a:extLst>
          </p:cNvPr>
          <p:cNvSpPr txBox="1">
            <a:spLocks/>
          </p:cNvSpPr>
          <p:nvPr/>
        </p:nvSpPr>
        <p:spPr>
          <a:xfrm>
            <a:off x="5456588" y="4572290"/>
            <a:ext cx="1278825" cy="32530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FR" sz="1800" b="1" dirty="0">
                <a:latin typeface="Arial" panose="020B0604020202020204" pitchFamily="34" charset="0"/>
                <a:cs typeface="Arial" panose="020B0604020202020204" pitchFamily="34" charset="0"/>
              </a:rPr>
              <a:t>MAIS …</a:t>
            </a:r>
          </a:p>
        </p:txBody>
      </p:sp>
      <p:sp>
        <p:nvSpPr>
          <p:cNvPr id="31" name="Espace réservé du contenu 3">
            <a:extLst>
              <a:ext uri="{FF2B5EF4-FFF2-40B4-BE49-F238E27FC236}">
                <a16:creationId xmlns:a16="http://schemas.microsoft.com/office/drawing/2014/main" id="{769D976E-9EDB-37D3-04CF-536C5AF94414}"/>
              </a:ext>
            </a:extLst>
          </p:cNvPr>
          <p:cNvSpPr txBox="1">
            <a:spLocks/>
          </p:cNvSpPr>
          <p:nvPr/>
        </p:nvSpPr>
        <p:spPr>
          <a:xfrm>
            <a:off x="1178879" y="5032844"/>
            <a:ext cx="3660247" cy="32530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dirty="0">
                <a:latin typeface="Arial" panose="020B0604020202020204" pitchFamily="34" charset="0"/>
                <a:cs typeface="Arial" panose="020B0604020202020204" pitchFamily="34" charset="0"/>
              </a:rPr>
              <a:t>L’objectif fixé par la mesure A11 = </a:t>
            </a:r>
          </a:p>
        </p:txBody>
      </p:sp>
      <p:sp>
        <p:nvSpPr>
          <p:cNvPr id="32" name="Espace réservé du contenu 3">
            <a:extLst>
              <a:ext uri="{FF2B5EF4-FFF2-40B4-BE49-F238E27FC236}">
                <a16:creationId xmlns:a16="http://schemas.microsoft.com/office/drawing/2014/main" id="{23119C50-9BC3-2F6F-63C2-67FFCAE62D44}"/>
              </a:ext>
            </a:extLst>
          </p:cNvPr>
          <p:cNvSpPr txBox="1">
            <a:spLocks/>
          </p:cNvSpPr>
          <p:nvPr/>
        </p:nvSpPr>
        <p:spPr>
          <a:xfrm>
            <a:off x="7280955" y="5794831"/>
            <a:ext cx="3660247" cy="32530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dirty="0">
                <a:latin typeface="Arial" panose="020B0604020202020204" pitchFamily="34" charset="0"/>
                <a:cs typeface="Arial" panose="020B0604020202020204" pitchFamily="34" charset="0"/>
              </a:rPr>
              <a:t>= </a:t>
            </a:r>
            <a:r>
              <a:rPr lang="fr-FR" sz="1800" dirty="0">
                <a:solidFill>
                  <a:srgbClr val="FF0000"/>
                </a:solidFill>
                <a:latin typeface="Arial" panose="020B0604020202020204" pitchFamily="34" charset="0"/>
                <a:cs typeface="Arial" panose="020B0604020202020204" pitchFamily="34" charset="0"/>
              </a:rPr>
              <a:t>surdimensionnement</a:t>
            </a:r>
          </a:p>
        </p:txBody>
      </p:sp>
      <p:sp>
        <p:nvSpPr>
          <p:cNvPr id="33" name="Espace réservé du contenu 3">
            <a:extLst>
              <a:ext uri="{FF2B5EF4-FFF2-40B4-BE49-F238E27FC236}">
                <a16:creationId xmlns:a16="http://schemas.microsoft.com/office/drawing/2014/main" id="{ADEFF270-FF64-C66F-9393-DE9E5A46F7D0}"/>
              </a:ext>
            </a:extLst>
          </p:cNvPr>
          <p:cNvSpPr txBox="1">
            <a:spLocks/>
          </p:cNvSpPr>
          <p:nvPr/>
        </p:nvSpPr>
        <p:spPr>
          <a:xfrm>
            <a:off x="1178879" y="5801445"/>
            <a:ext cx="3660247" cy="32530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dirty="0">
                <a:latin typeface="Arial" panose="020B0604020202020204" pitchFamily="34" charset="0"/>
                <a:cs typeface="Arial" panose="020B0604020202020204" pitchFamily="34" charset="0"/>
              </a:rPr>
              <a:t>Différence avec notre capacité = </a:t>
            </a:r>
          </a:p>
        </p:txBody>
      </p:sp>
      <p:pic>
        <p:nvPicPr>
          <p:cNvPr id="3" name="Image 2">
            <a:extLst>
              <a:ext uri="{FF2B5EF4-FFF2-40B4-BE49-F238E27FC236}">
                <a16:creationId xmlns:a16="http://schemas.microsoft.com/office/drawing/2014/main" id="{1D7A0AAD-42A8-3197-C36C-A03B989F53EC}"/>
              </a:ext>
            </a:extLst>
          </p:cNvPr>
          <p:cNvPicPr>
            <a:picLocks noChangeAspect="1"/>
          </p:cNvPicPr>
          <p:nvPr/>
        </p:nvPicPr>
        <p:blipFill>
          <a:blip r:embed="rId3"/>
          <a:stretch>
            <a:fillRect/>
          </a:stretch>
        </p:blipFill>
        <p:spPr>
          <a:xfrm>
            <a:off x="5080393" y="4981398"/>
            <a:ext cx="2031213" cy="443361"/>
          </a:xfrm>
          <a:prstGeom prst="rect">
            <a:avLst/>
          </a:prstGeom>
        </p:spPr>
      </p:pic>
      <p:pic>
        <p:nvPicPr>
          <p:cNvPr id="10" name="Image 9">
            <a:extLst>
              <a:ext uri="{FF2B5EF4-FFF2-40B4-BE49-F238E27FC236}">
                <a16:creationId xmlns:a16="http://schemas.microsoft.com/office/drawing/2014/main" id="{CA4DBA0B-BC2B-A43B-7EB4-8087C656C81D}"/>
              </a:ext>
            </a:extLst>
          </p:cNvPr>
          <p:cNvPicPr>
            <a:picLocks noChangeAspect="1"/>
          </p:cNvPicPr>
          <p:nvPr/>
        </p:nvPicPr>
        <p:blipFill>
          <a:blip r:embed="rId4"/>
          <a:stretch>
            <a:fillRect/>
          </a:stretch>
        </p:blipFill>
        <p:spPr>
          <a:xfrm>
            <a:off x="5063053" y="5478923"/>
            <a:ext cx="2033786" cy="776050"/>
          </a:xfrm>
          <a:prstGeom prst="rect">
            <a:avLst/>
          </a:prstGeom>
        </p:spPr>
      </p:pic>
      <p:pic>
        <p:nvPicPr>
          <p:cNvPr id="13" name="Image 12">
            <a:extLst>
              <a:ext uri="{FF2B5EF4-FFF2-40B4-BE49-F238E27FC236}">
                <a16:creationId xmlns:a16="http://schemas.microsoft.com/office/drawing/2014/main" id="{71C2AF2E-8EDB-2AD2-F772-B278F568AD39}"/>
              </a:ext>
            </a:extLst>
          </p:cNvPr>
          <p:cNvPicPr>
            <a:picLocks noChangeAspect="1"/>
          </p:cNvPicPr>
          <p:nvPr/>
        </p:nvPicPr>
        <p:blipFill>
          <a:blip r:embed="rId5"/>
          <a:stretch>
            <a:fillRect/>
          </a:stretch>
        </p:blipFill>
        <p:spPr>
          <a:xfrm>
            <a:off x="4868877" y="1368827"/>
            <a:ext cx="2364415" cy="688233"/>
          </a:xfrm>
          <a:prstGeom prst="rect">
            <a:avLst/>
          </a:prstGeom>
        </p:spPr>
      </p:pic>
      <p:pic>
        <p:nvPicPr>
          <p:cNvPr id="23" name="Image 22">
            <a:extLst>
              <a:ext uri="{FF2B5EF4-FFF2-40B4-BE49-F238E27FC236}">
                <a16:creationId xmlns:a16="http://schemas.microsoft.com/office/drawing/2014/main" id="{477DA25A-6021-35FE-E74E-06A77AC87BF4}"/>
              </a:ext>
            </a:extLst>
          </p:cNvPr>
          <p:cNvPicPr>
            <a:picLocks noChangeAspect="1"/>
          </p:cNvPicPr>
          <p:nvPr/>
        </p:nvPicPr>
        <p:blipFill>
          <a:blip r:embed="rId6"/>
          <a:stretch>
            <a:fillRect/>
          </a:stretch>
        </p:blipFill>
        <p:spPr>
          <a:xfrm>
            <a:off x="5014773" y="2295733"/>
            <a:ext cx="2082066" cy="430773"/>
          </a:xfrm>
          <a:prstGeom prst="rect">
            <a:avLst/>
          </a:prstGeom>
        </p:spPr>
      </p:pic>
      <p:pic>
        <p:nvPicPr>
          <p:cNvPr id="28" name="Image 27">
            <a:extLst>
              <a:ext uri="{FF2B5EF4-FFF2-40B4-BE49-F238E27FC236}">
                <a16:creationId xmlns:a16="http://schemas.microsoft.com/office/drawing/2014/main" id="{7E393002-91A4-1E18-28D7-E94CD6D7B354}"/>
              </a:ext>
            </a:extLst>
          </p:cNvPr>
          <p:cNvPicPr>
            <a:picLocks noChangeAspect="1"/>
          </p:cNvPicPr>
          <p:nvPr/>
        </p:nvPicPr>
        <p:blipFill>
          <a:blip r:embed="rId7"/>
          <a:stretch>
            <a:fillRect/>
          </a:stretch>
        </p:blipFill>
        <p:spPr>
          <a:xfrm>
            <a:off x="5014773" y="3186076"/>
            <a:ext cx="2172502" cy="460324"/>
          </a:xfrm>
          <a:prstGeom prst="rect">
            <a:avLst/>
          </a:prstGeom>
        </p:spPr>
      </p:pic>
    </p:spTree>
    <p:extLst>
      <p:ext uri="{BB962C8B-B14F-4D97-AF65-F5344CB8AC3E}">
        <p14:creationId xmlns:p14="http://schemas.microsoft.com/office/powerpoint/2010/main" val="3100411981"/>
      </p:ext>
    </p:extLst>
  </p:cSld>
  <p:clrMapOvr>
    <a:masterClrMapping/>
  </p:clrMapOvr>
  <p:transition spd="slow">
    <p:push dir="d"/>
  </p:transition>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2959</Words>
  <Application>Microsoft Office PowerPoint</Application>
  <PresentationFormat>Grand écran</PresentationFormat>
  <Paragraphs>353</Paragraphs>
  <Slides>29</Slides>
  <Notes>3</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29</vt:i4>
      </vt:variant>
    </vt:vector>
  </HeadingPairs>
  <TitlesOfParts>
    <vt:vector size="34" baseType="lpstr">
      <vt:lpstr>Arial</vt:lpstr>
      <vt:lpstr>Calibri</vt:lpstr>
      <vt:lpstr>Calibri Light</vt:lpstr>
      <vt:lpstr>Century Gothic</vt:lpstr>
      <vt:lpstr>Thème Office</vt:lpstr>
      <vt:lpstr>Le Lieu  Révision du plan d’affectation communal</vt:lpstr>
      <vt:lpstr>Présentation PowerPoint</vt:lpstr>
      <vt:lpstr>1 – INTRODUCTION Lexique</vt:lpstr>
      <vt:lpstr>2 – Contexte de planification </vt:lpstr>
      <vt:lpstr>2 – Contexte de planification LAT</vt:lpstr>
      <vt:lpstr>2 – Contexte de planification PDCn– mesure A11</vt:lpstr>
      <vt:lpstr>2 – Contexte de planification PDCn– mesure A11</vt:lpstr>
      <vt:lpstr>2 – Contexte de planification PDCn– mesure A11</vt:lpstr>
      <vt:lpstr>2 – Contexte de planification PDCn– mesure A11</vt:lpstr>
      <vt:lpstr>Présentation PowerPoint</vt:lpstr>
      <vt:lpstr>3 – PROJET DE PACom Composition du dossier</vt:lpstr>
      <vt:lpstr>3 – PROJET DE PACom Données de base : patrimoine</vt:lpstr>
      <vt:lpstr>3 – PROJET DE PACom Données de base : nature</vt:lpstr>
      <vt:lpstr>3 – PROJET DE PACom Données de base : environnement</vt:lpstr>
      <vt:lpstr>3 – PROJET DE PACom Données de base: mobilité douce</vt:lpstr>
      <vt:lpstr>3 – PROJET DE PACom Lignes directrices</vt:lpstr>
      <vt:lpstr>3 – PROJET DE PACom Plan au 1: 2000</vt:lpstr>
      <vt:lpstr>Présentation PowerPoint</vt:lpstr>
      <vt:lpstr>3 – PROJET DE PACom Plan des modifications</vt:lpstr>
      <vt:lpstr>Présentation PowerPoint</vt:lpstr>
      <vt:lpstr>3 – PROJET DE PACom Règlement : principales évolutions</vt:lpstr>
      <vt:lpstr>3 – PROJET DE PACom Règlement : principales zones</vt:lpstr>
      <vt:lpstr>3 – PROJET DE PACom Règlement : principales zones</vt:lpstr>
      <vt:lpstr>3 – PROJET DE PACom Règlement : principales zones</vt:lpstr>
      <vt:lpstr>3 – PROJET DE PACom Règlement : principales zones</vt:lpstr>
      <vt:lpstr>3 – PROJET DE PACom Règlement : principales zones</vt:lpstr>
      <vt:lpstr>3 – PROJET DE PACom Règlement : dispositions générales</vt:lpstr>
      <vt:lpstr>4 – Suite de la procédure</vt:lpstr>
      <vt:lpstr>5 – 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Commune de Cornaux Révision du plan d’aménagement local (PAL)</dc:title>
  <dc:creator>Güder Solène</dc:creator>
  <cp:lastModifiedBy>Morin Anthony</cp:lastModifiedBy>
  <cp:revision>132</cp:revision>
  <dcterms:created xsi:type="dcterms:W3CDTF">2023-06-14T09:03:24Z</dcterms:created>
  <dcterms:modified xsi:type="dcterms:W3CDTF">2026-08-10T09:49:08Z</dcterms:modified>
</cp:coreProperties>
</file>